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369" r:id="rId2"/>
    <p:sldId id="599" r:id="rId3"/>
    <p:sldId id="600" r:id="rId4"/>
    <p:sldId id="601" r:id="rId5"/>
    <p:sldId id="602" r:id="rId6"/>
    <p:sldId id="509" r:id="rId7"/>
    <p:sldId id="510" r:id="rId8"/>
    <p:sldId id="285" r:id="rId9"/>
    <p:sldId id="286" r:id="rId10"/>
    <p:sldId id="439" r:id="rId11"/>
    <p:sldId id="290" r:id="rId12"/>
    <p:sldId id="511" r:id="rId13"/>
    <p:sldId id="519" r:id="rId14"/>
    <p:sldId id="520" r:id="rId15"/>
    <p:sldId id="440" r:id="rId16"/>
    <p:sldId id="292" r:id="rId17"/>
    <p:sldId id="512" r:id="rId18"/>
    <p:sldId id="513" r:id="rId19"/>
    <p:sldId id="514" r:id="rId20"/>
    <p:sldId id="515" r:id="rId21"/>
    <p:sldId id="607" r:id="rId22"/>
    <p:sldId id="608" r:id="rId23"/>
    <p:sldId id="609" r:id="rId24"/>
    <p:sldId id="518" r:id="rId25"/>
    <p:sldId id="524" r:id="rId26"/>
    <p:sldId id="364" r:id="rId27"/>
    <p:sldId id="366" r:id="rId28"/>
    <p:sldId id="293" r:id="rId29"/>
    <p:sldId id="60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65" r:id="rId39"/>
    <p:sldId id="363" r:id="rId40"/>
    <p:sldId id="604" r:id="rId41"/>
    <p:sldId id="606" r:id="rId42"/>
    <p:sldId id="605" r:id="rId43"/>
    <p:sldId id="438" r:id="rId44"/>
    <p:sldId id="305" r:id="rId45"/>
    <p:sldId id="5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450" r:id="rId69"/>
    <p:sldId id="527" r:id="rId70"/>
    <p:sldId id="451" r:id="rId71"/>
    <p:sldId id="452" r:id="rId72"/>
    <p:sldId id="453" r:id="rId73"/>
    <p:sldId id="455" r:id="rId74"/>
    <p:sldId id="454" r:id="rId75"/>
    <p:sldId id="456" r:id="rId76"/>
    <p:sldId id="457" r:id="rId77"/>
    <p:sldId id="458" r:id="rId78"/>
    <p:sldId id="459" r:id="rId79"/>
    <p:sldId id="431" r:id="rId80"/>
    <p:sldId id="528" r:id="rId81"/>
    <p:sldId id="610" r:id="rId82"/>
    <p:sldId id="529" r:id="rId83"/>
    <p:sldId id="368" r:id="rId84"/>
    <p:sldId id="530" r:id="rId85"/>
    <p:sldId id="531" r:id="rId86"/>
    <p:sldId id="532" r:id="rId87"/>
    <p:sldId id="367" r:id="rId88"/>
    <p:sldId id="370" r:id="rId89"/>
    <p:sldId id="371" r:id="rId90"/>
    <p:sldId id="372" r:id="rId91"/>
    <p:sldId id="374" r:id="rId92"/>
    <p:sldId id="373" r:id="rId93"/>
    <p:sldId id="375" r:id="rId94"/>
    <p:sldId id="377" r:id="rId95"/>
    <p:sldId id="376" r:id="rId96"/>
    <p:sldId id="378" r:id="rId97"/>
    <p:sldId id="379" r:id="rId98"/>
    <p:sldId id="380" r:id="rId99"/>
    <p:sldId id="381" r:id="rId100"/>
    <p:sldId id="382" r:id="rId101"/>
    <p:sldId id="383" r:id="rId102"/>
    <p:sldId id="385" r:id="rId103"/>
    <p:sldId id="384" r:id="rId104"/>
    <p:sldId id="461" r:id="rId105"/>
    <p:sldId id="611" r:id="rId106"/>
    <p:sldId id="462" r:id="rId107"/>
    <p:sldId id="612" r:id="rId108"/>
    <p:sldId id="386" r:id="rId109"/>
    <p:sldId id="387" r:id="rId110"/>
    <p:sldId id="388" r:id="rId111"/>
    <p:sldId id="389" r:id="rId112"/>
    <p:sldId id="390" r:id="rId113"/>
    <p:sldId id="463" r:id="rId114"/>
    <p:sldId id="464" r:id="rId115"/>
    <p:sldId id="392" r:id="rId116"/>
    <p:sldId id="619" r:id="rId117"/>
    <p:sldId id="620" r:id="rId118"/>
    <p:sldId id="474" r:id="rId119"/>
    <p:sldId id="477" r:id="rId120"/>
    <p:sldId id="475" r:id="rId121"/>
    <p:sldId id="478" r:id="rId122"/>
    <p:sldId id="466" r:id="rId123"/>
    <p:sldId id="467" r:id="rId124"/>
    <p:sldId id="468" r:id="rId125"/>
    <p:sldId id="470" r:id="rId126"/>
    <p:sldId id="471" r:id="rId127"/>
    <p:sldId id="472" r:id="rId128"/>
    <p:sldId id="391" r:id="rId129"/>
    <p:sldId id="613" r:id="rId130"/>
    <p:sldId id="614" r:id="rId131"/>
    <p:sldId id="615" r:id="rId132"/>
    <p:sldId id="616" r:id="rId133"/>
    <p:sldId id="393" r:id="rId134"/>
    <p:sldId id="395" r:id="rId135"/>
    <p:sldId id="394" r:id="rId136"/>
    <p:sldId id="533" r:id="rId137"/>
    <p:sldId id="534" r:id="rId138"/>
    <p:sldId id="535" r:id="rId139"/>
    <p:sldId id="536" r:id="rId140"/>
    <p:sldId id="537" r:id="rId141"/>
    <p:sldId id="538" r:id="rId142"/>
    <p:sldId id="539" r:id="rId143"/>
    <p:sldId id="540" r:id="rId144"/>
    <p:sldId id="541" r:id="rId145"/>
    <p:sldId id="542" r:id="rId146"/>
    <p:sldId id="543" r:id="rId147"/>
    <p:sldId id="544" r:id="rId148"/>
    <p:sldId id="545" r:id="rId149"/>
    <p:sldId id="546" r:id="rId150"/>
    <p:sldId id="547" r:id="rId151"/>
    <p:sldId id="548" r:id="rId152"/>
    <p:sldId id="553" r:id="rId153"/>
    <p:sldId id="556" r:id="rId154"/>
    <p:sldId id="558" r:id="rId155"/>
    <p:sldId id="559" r:id="rId156"/>
    <p:sldId id="560" r:id="rId157"/>
    <p:sldId id="561" r:id="rId158"/>
    <p:sldId id="566" r:id="rId159"/>
    <p:sldId id="568" r:id="rId160"/>
    <p:sldId id="569" r:id="rId161"/>
    <p:sldId id="570" r:id="rId162"/>
    <p:sldId id="617" r:id="rId163"/>
    <p:sldId id="618" r:id="rId164"/>
    <p:sldId id="571" r:id="rId165"/>
    <p:sldId id="572" r:id="rId166"/>
    <p:sldId id="574" r:id="rId167"/>
    <p:sldId id="575" r:id="rId168"/>
    <p:sldId id="576" r:id="rId169"/>
    <p:sldId id="578" r:id="rId170"/>
    <p:sldId id="397" r:id="rId171"/>
    <p:sldId id="398" r:id="rId172"/>
    <p:sldId id="402" r:id="rId173"/>
    <p:sldId id="401" r:id="rId174"/>
    <p:sldId id="404" r:id="rId175"/>
    <p:sldId id="405" r:id="rId176"/>
    <p:sldId id="406" r:id="rId177"/>
    <p:sldId id="408" r:id="rId178"/>
    <p:sldId id="407" r:id="rId179"/>
    <p:sldId id="409" r:id="rId180"/>
    <p:sldId id="584" r:id="rId181"/>
    <p:sldId id="585" r:id="rId182"/>
    <p:sldId id="586" r:id="rId183"/>
    <p:sldId id="587" r:id="rId184"/>
    <p:sldId id="588" r:id="rId185"/>
    <p:sldId id="589" r:id="rId186"/>
    <p:sldId id="590" r:id="rId187"/>
    <p:sldId id="591" r:id="rId188"/>
    <p:sldId id="592" r:id="rId189"/>
    <p:sldId id="593" r:id="rId190"/>
    <p:sldId id="594" r:id="rId191"/>
    <p:sldId id="595" r:id="rId192"/>
    <p:sldId id="596" r:id="rId193"/>
    <p:sldId id="597" r:id="rId194"/>
    <p:sldId id="598" r:id="rId195"/>
    <p:sldId id="414" r:id="rId196"/>
    <p:sldId id="415" r:id="rId197"/>
    <p:sldId id="490" r:id="rId198"/>
    <p:sldId id="482" r:id="rId199"/>
    <p:sldId id="483" r:id="rId200"/>
    <p:sldId id="484" r:id="rId201"/>
    <p:sldId id="485" r:id="rId202"/>
    <p:sldId id="486" r:id="rId203"/>
    <p:sldId id="487" r:id="rId204"/>
    <p:sldId id="488" r:id="rId205"/>
    <p:sldId id="489" r:id="rId206"/>
    <p:sldId id="416" r:id="rId207"/>
    <p:sldId id="417" r:id="rId208"/>
    <p:sldId id="418" r:id="rId209"/>
    <p:sldId id="419" r:id="rId210"/>
    <p:sldId id="422" r:id="rId211"/>
    <p:sldId id="423" r:id="rId212"/>
    <p:sldId id="424" r:id="rId213"/>
    <p:sldId id="429" r:id="rId214"/>
    <p:sldId id="430" r:id="rId215"/>
    <p:sldId id="426" r:id="rId216"/>
    <p:sldId id="425" r:id="rId217"/>
    <p:sldId id="427" r:id="rId218"/>
    <p:sldId id="491" r:id="rId219"/>
    <p:sldId id="492" r:id="rId220"/>
    <p:sldId id="493" r:id="rId221"/>
    <p:sldId id="494" r:id="rId222"/>
    <p:sldId id="495" r:id="rId223"/>
    <p:sldId id="496" r:id="rId224"/>
    <p:sldId id="497" r:id="rId225"/>
    <p:sldId id="498" r:id="rId226"/>
    <p:sldId id="506" r:id="rId227"/>
    <p:sldId id="507" r:id="rId228"/>
    <p:sldId id="508" r:id="rId229"/>
    <p:sldId id="428" r:id="rId230"/>
    <p:sldId id="432" r:id="rId231"/>
    <p:sldId id="499" r:id="rId232"/>
    <p:sldId id="433" r:id="rId233"/>
    <p:sldId id="501" r:id="rId234"/>
    <p:sldId id="500" r:id="rId235"/>
    <p:sldId id="502" r:id="rId236"/>
    <p:sldId id="503" r:id="rId237"/>
    <p:sldId id="504" r:id="rId238"/>
    <p:sldId id="505" r:id="rId23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80788" autoAdjust="0"/>
  </p:normalViewPr>
  <p:slideViewPr>
    <p:cSldViewPr snapToGrid="0">
      <p:cViewPr varScale="1">
        <p:scale>
          <a:sx n="78" d="100"/>
          <a:sy n="78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732970F-6D66-4764-B324-DC4D988F38F7}" type="datetimeFigureOut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33FBC30-0205-43A0-8ECD-EBB3A3F7D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1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Gartner: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얻는 궁극적인 이유는 새로운 </a:t>
            </a:r>
            <a:r>
              <a:rPr lang="en-US" altLang="ko-KR" dirty="0" smtClean="0"/>
              <a:t>‘insight’</a:t>
            </a:r>
            <a:r>
              <a:rPr lang="ko-KR" altLang="en-US" dirty="0" smtClean="0"/>
              <a:t>를 얻기 위함이다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→ 의사결정의 수단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6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File</a:t>
            </a:r>
            <a:r>
              <a:rPr lang="en-US" altLang="ko-KR" baseline="0" dirty="0" smtClean="0"/>
              <a:t> – Block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Junk </a:t>
            </a:r>
            <a:r>
              <a:rPr lang="ko-KR" altLang="en-US" baseline="0" dirty="0" smtClean="0"/>
              <a:t>사이즈로 여러 단위로 쪼갬 </a:t>
            </a:r>
            <a:r>
              <a:rPr lang="en-US" altLang="ko-KR" baseline="0" dirty="0" smtClean="0"/>
              <a:t>(64M, 128M, 256M)</a:t>
            </a:r>
          </a:p>
          <a:p>
            <a:r>
              <a:rPr lang="en-US" altLang="ko-KR" baseline="0" dirty="0" smtClean="0"/>
              <a:t>        cluster</a:t>
            </a:r>
            <a:r>
              <a:rPr lang="ko-KR" altLang="en-US" baseline="0" dirty="0" smtClean="0"/>
              <a:t>내 분산해서 저장 </a:t>
            </a:r>
            <a:r>
              <a:rPr lang="en-US" altLang="ko-KR" baseline="0" dirty="0" smtClean="0"/>
              <a:t>(HDFS – </a:t>
            </a:r>
            <a:r>
              <a:rPr lang="ko-KR" altLang="en-US" baseline="0" dirty="0" err="1" smtClean="0"/>
              <a:t>하둡분산저장시스템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dirty="0" err="1" smtClean="0"/>
              <a:t>MapReduce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분산병렬처리 시스템</a:t>
            </a:r>
            <a:r>
              <a:rPr lang="en-US" altLang="ko-KR" dirty="0" smtClean="0"/>
              <a:t>):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병렬로 동시 처리하는 프레임워크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비정형 → </a:t>
            </a:r>
            <a:r>
              <a:rPr lang="en-US" altLang="ko-KR" baseline="0" dirty="0" smtClean="0"/>
              <a:t>object </a:t>
            </a:r>
          </a:p>
          <a:p>
            <a:r>
              <a:rPr lang="ko-KR" altLang="en-US" baseline="0" dirty="0" err="1" smtClean="0"/>
              <a:t>반정형</a:t>
            </a:r>
            <a:r>
              <a:rPr lang="ko-KR" altLang="en-US" baseline="0" dirty="0" smtClean="0"/>
              <a:t> → </a:t>
            </a:r>
            <a:r>
              <a:rPr lang="en-US" altLang="ko-KR" baseline="0" dirty="0" smtClean="0"/>
              <a:t>key, value, </a:t>
            </a:r>
            <a:r>
              <a:rPr lang="ko-KR" altLang="en-US" baseline="0" dirty="0" smtClean="0"/>
              <a:t>문서구조</a:t>
            </a:r>
            <a:r>
              <a:rPr lang="en-US" altLang="ko-KR" baseline="0" dirty="0" smtClean="0"/>
              <a:t>(Document)  + </a:t>
            </a:r>
            <a:r>
              <a:rPr lang="en-US" altLang="ko-KR" baseline="0" dirty="0" err="1" smtClean="0"/>
              <a:t>NoSQL</a:t>
            </a:r>
            <a:r>
              <a:rPr lang="en-US" altLang="ko-KR" baseline="0" dirty="0" smtClean="0"/>
              <a:t>(API</a:t>
            </a:r>
            <a:r>
              <a:rPr lang="ko-KR" altLang="en-US" baseline="0" dirty="0" smtClean="0"/>
              <a:t>로 읽고 쓰는 구조</a:t>
            </a:r>
            <a:r>
              <a:rPr lang="en-US" altLang="ko-KR" baseline="0" dirty="0" smtClean="0"/>
              <a:t>, ex/ </a:t>
            </a:r>
            <a:r>
              <a:rPr lang="en-US" altLang="ko-KR" baseline="0" dirty="0" err="1" smtClean="0"/>
              <a:t>MongoDB</a:t>
            </a:r>
            <a:r>
              <a:rPr lang="en-US" altLang="ko-KR" baseline="0" dirty="0" smtClean="0"/>
              <a:t>, Cassandra)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6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89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4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DW</a:t>
            </a:r>
            <a:r>
              <a:rPr lang="ko-KR" altLang="en-US" dirty="0" smtClean="0"/>
              <a:t>에서 며칠씩 걸리던 작업을 </a:t>
            </a:r>
            <a:r>
              <a:rPr lang="en-US" altLang="ko-KR" dirty="0" err="1" smtClean="0"/>
              <a:t>Hadoop</a:t>
            </a:r>
            <a:r>
              <a:rPr lang="ko-KR" altLang="en-US" dirty="0" smtClean="0"/>
              <a:t>으로 옮기면 불</a:t>
            </a:r>
            <a:r>
              <a:rPr lang="ko-KR" altLang="en-US" baseline="0" dirty="0" smtClean="0"/>
              <a:t>과 몇 시간 만에 해결 가능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하둡에서</a:t>
            </a:r>
            <a:r>
              <a:rPr lang="ko-KR" altLang="en-US" baseline="0" dirty="0" smtClean="0"/>
              <a:t> 제공하는 모듈을 확인해보자 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생태계</a:t>
            </a:r>
            <a:r>
              <a:rPr lang="en-US" altLang="ko-KR" baseline="0" dirty="0" smtClean="0"/>
              <a:t>)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575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31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1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ko-KR" altLang="en-US" dirty="0" smtClean="0"/>
              <a:t>는 초당 처리 데이터가 </a:t>
            </a:r>
            <a:r>
              <a:rPr lang="en-US" altLang="ko-KR" dirty="0" smtClean="0"/>
              <a:t>Terabyte</a:t>
            </a:r>
            <a:r>
              <a:rPr lang="ko-KR" altLang="en-US" dirty="0" smtClean="0"/>
              <a:t>급이라는 한계가 있다 </a:t>
            </a:r>
            <a:endParaRPr lang="en-US" altLang="ko-KR" dirty="0" smtClean="0"/>
          </a:p>
          <a:p>
            <a:r>
              <a:rPr lang="en-US" altLang="ko-KR" dirty="0" smtClean="0"/>
              <a:t>Petabyte</a:t>
            </a:r>
            <a:r>
              <a:rPr lang="ko-KR" altLang="en-US" dirty="0" smtClean="0"/>
              <a:t>급은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/>
              <a:t>트랜젝션이</a:t>
            </a:r>
            <a:r>
              <a:rPr lang="ko-KR" altLang="en-US" dirty="0" smtClean="0"/>
              <a:t> 이미 완료된 정형데이터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의사결정을 위한 </a:t>
            </a:r>
            <a:r>
              <a:rPr lang="en-US" altLang="ko-KR" baseline="0" dirty="0" smtClean="0"/>
              <a:t>mining </a:t>
            </a:r>
            <a:r>
              <a:rPr lang="ko-KR" altLang="en-US" baseline="0" dirty="0" smtClean="0"/>
              <a:t>작업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비정형 </a:t>
            </a:r>
            <a:r>
              <a:rPr lang="ko-KR" altLang="en-US" dirty="0" err="1" smtClean="0"/>
              <a:t>반정형</a:t>
            </a:r>
            <a:r>
              <a:rPr lang="ko-KR" altLang="en-US" dirty="0" smtClean="0"/>
              <a:t> 데이터에 대한 </a:t>
            </a:r>
            <a:r>
              <a:rPr lang="en-US" altLang="ko-KR" dirty="0" smtClean="0"/>
              <a:t>batch,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 작업 </a:t>
            </a:r>
            <a:r>
              <a:rPr lang="en-US" altLang="ko-KR" baseline="0" dirty="0" smtClean="0"/>
              <a:t>-&gt; </a:t>
            </a:r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정규화 및 </a:t>
            </a:r>
            <a:r>
              <a:rPr lang="ko-KR" altLang="en-US" dirty="0" err="1" smtClean="0"/>
              <a:t>트랜젝션</a:t>
            </a:r>
            <a:r>
              <a:rPr lang="ko-KR" altLang="en-US" dirty="0" smtClean="0"/>
              <a:t> 수행은 </a:t>
            </a:r>
            <a:r>
              <a:rPr lang="en-US" altLang="ko-KR" dirty="0" smtClean="0"/>
              <a:t>RDBMS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다음페이지에서 상세설명</a:t>
            </a:r>
            <a:r>
              <a:rPr lang="en-US" altLang="ko-KR" baseline="0" dirty="0" smtClean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1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정규화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함수종속성을 이용하여 데이터 중복을 최소화하는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1~5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)</a:t>
            </a:r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436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YARN</a:t>
            </a:r>
            <a:r>
              <a:rPr lang="ko-KR" altLang="en-US" dirty="0" smtClean="0"/>
              <a:t>이라는 전문적 리소스 매니저를 따로 구성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엑셀파일</a:t>
            </a:r>
            <a:r>
              <a:rPr lang="en-US" altLang="ko-KR" baseline="0" dirty="0" smtClean="0"/>
              <a:t>, RDB </a:t>
            </a:r>
          </a:p>
          <a:p>
            <a:r>
              <a:rPr lang="en-US" altLang="ko-KR" baseline="0" dirty="0" smtClean="0"/>
              <a:t>(*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대부분의 컴퓨터 소프트웨어가 가지는 기본적인 데이터 처리 기능인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Read(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읽기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Update(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Delete(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묶어서 일컫는 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60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44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56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9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2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83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0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0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explode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데이타셋을 </a:t>
            </a:r>
            <a:r>
              <a:rPr lang="en-US" altLang="ko-KR" smtClean="0"/>
              <a:t>key,value</a:t>
            </a:r>
            <a:r>
              <a:rPr lang="ko-KR" altLang="en-US" smtClean="0"/>
              <a:t>의 리스트로 분리합니다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foreach</a:t>
            </a:r>
            <a:r>
              <a:rPr lang="ko-KR" altLang="en-US" baseline="0" smtClean="0"/>
              <a:t>를 써서 문자열을 각각의 문자 배열로 변환합니다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A,cats</a:t>
            </a:r>
            <a:r>
              <a:rPr lang="ko-KR" altLang="en-US" baseline="0" smtClean="0"/>
              <a:t>가 </a:t>
            </a:r>
            <a:r>
              <a:rPr lang="en-US" altLang="ko-KR" baseline="0" smtClean="0"/>
              <a:t>A,c A,a A,t A,s 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4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key,value </a:t>
            </a:r>
            <a:r>
              <a:rPr lang="ko-KR" altLang="en-US" baseline="0" smtClean="0"/>
              <a:t>리스트로 분리되었습니다</a:t>
            </a:r>
            <a:r>
              <a:rPr lang="en-US" altLang="ko-KR" baseline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4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54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5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이어서 그림을 보시겠습니다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앞에서 설명한 것과 같이 원본자료는 로딩 단계를 통해서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분산되고</a:t>
            </a:r>
            <a:endParaRPr lang="en-US" altLang="ko-KR" dirty="0" smtClean="0"/>
          </a:p>
          <a:p>
            <a:r>
              <a:rPr lang="en-US" altLang="ko-KR" dirty="0" smtClean="0"/>
              <a:t>Slice(</a:t>
            </a:r>
            <a:r>
              <a:rPr lang="ko-KR" altLang="en-US" dirty="0" smtClean="0"/>
              <a:t>단편화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저장됩니다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[Pre-loaded local</a:t>
            </a:r>
            <a:r>
              <a:rPr lang="en-US" altLang="ko-KR" baseline="0" dirty="0" smtClean="0"/>
              <a:t> input data] </a:t>
            </a:r>
            <a:r>
              <a:rPr lang="ko-KR" altLang="en-US" baseline="0" dirty="0" smtClean="0"/>
              <a:t>부분이 바로 </a:t>
            </a:r>
            <a:r>
              <a:rPr lang="ko-KR" altLang="en-US" baseline="0" dirty="0" err="1" smtClean="0"/>
              <a:t>원본데이타가</a:t>
            </a:r>
            <a:r>
              <a:rPr lang="ko-KR" altLang="en-US" baseline="0" dirty="0" smtClean="0"/>
              <a:t> 로딩되면서 저장된 </a:t>
            </a:r>
            <a:r>
              <a:rPr lang="en-US" altLang="ko-KR" baseline="0" dirty="0" smtClean="0"/>
              <a:t>Slice </a:t>
            </a:r>
            <a:r>
              <a:rPr lang="ko-KR" altLang="en-US" baseline="0" dirty="0" err="1" smtClean="0"/>
              <a:t>블럭입니다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저장된 입력 데이터는 </a:t>
            </a:r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프로세스에서는 </a:t>
            </a:r>
            <a:r>
              <a:rPr lang="en-US" altLang="ko-KR" baseline="0" dirty="0" smtClean="0"/>
              <a:t>map()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upper case, explode, filter </a:t>
            </a:r>
            <a:r>
              <a:rPr lang="ko-KR" altLang="en-US" baseline="0" dirty="0" smtClean="0"/>
              <a:t>등의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선처리를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Mapping </a:t>
            </a:r>
            <a:r>
              <a:rPr lang="ko-KR" altLang="en-US" baseline="0" dirty="0" smtClean="0"/>
              <a:t>프로세스를 </a:t>
            </a:r>
            <a:r>
              <a:rPr lang="ko-KR" altLang="en-US" baseline="0" dirty="0" err="1" smtClean="0"/>
              <a:t>거친후에</a:t>
            </a:r>
            <a:r>
              <a:rPr lang="ko-KR" altLang="en-US" baseline="0" dirty="0" smtClean="0"/>
              <a:t> 저장되는 부분이 바로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그림에서 </a:t>
            </a:r>
            <a:r>
              <a:rPr lang="en-US" altLang="ko-KR" baseline="0" dirty="0" smtClean="0"/>
              <a:t>[Intermediate data from mappers]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여기까지가 </a:t>
            </a:r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Map </a:t>
            </a:r>
            <a:r>
              <a:rPr lang="ko-KR" altLang="en-US" baseline="0" dirty="0" smtClean="0"/>
              <a:t>단계 다음은 바로 </a:t>
            </a:r>
            <a:r>
              <a:rPr lang="ko-KR" altLang="en-US" baseline="0" dirty="0" err="1" smtClean="0"/>
              <a:t>셔플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단계입니다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분산된 데이터를 모아서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단계로 보내주는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[Reducing process generates</a:t>
            </a:r>
            <a:r>
              <a:rPr lang="en-US" altLang="ko-KR" baseline="0" dirty="0" smtClean="0"/>
              <a:t> outputs]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Reducing </a:t>
            </a:r>
            <a:r>
              <a:rPr lang="ko-KR" altLang="en-US" baseline="0" dirty="0" smtClean="0"/>
              <a:t>프로세스 단계에서는 앞에서 설명한 바와 같이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같은 </a:t>
            </a:r>
            <a:r>
              <a:rPr lang="en-US" altLang="ko-KR" baseline="0" dirty="0" smtClean="0"/>
              <a:t>key</a:t>
            </a:r>
            <a:r>
              <a:rPr lang="ko-KR" altLang="en-US" baseline="0" dirty="0" smtClean="0"/>
              <a:t>를 가지는 </a:t>
            </a:r>
            <a:r>
              <a:rPr lang="en-US" altLang="ko-KR" baseline="0" dirty="0" smtClean="0"/>
              <a:t>value </a:t>
            </a:r>
            <a:r>
              <a:rPr lang="ko-KR" altLang="en-US" baseline="0" dirty="0" smtClean="0"/>
              <a:t>들을 합쳐주고</a:t>
            </a:r>
            <a:r>
              <a:rPr lang="en-US" altLang="ko-KR" baseline="0" dirty="0" smtClean="0"/>
              <a:t>(Combine) </a:t>
            </a:r>
          </a:p>
          <a:p>
            <a:r>
              <a:rPr lang="en-US" altLang="ko-KR" baseline="0" dirty="0" smtClean="0"/>
              <a:t>Reduce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재정의해서 </a:t>
            </a:r>
            <a:r>
              <a:rPr lang="en-US" altLang="ko-KR" baseline="0" dirty="0" smtClean="0"/>
              <a:t>sum </a:t>
            </a:r>
            <a:r>
              <a:rPr lang="ko-KR" altLang="en-US" baseline="0" dirty="0" smtClean="0"/>
              <a:t>등의 처리를 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나서 최종적으로 출력을 저장하는 부분이 바로</a:t>
            </a:r>
            <a:endParaRPr lang="en-US" altLang="ko-KR" dirty="0" smtClean="0"/>
          </a:p>
          <a:p>
            <a:r>
              <a:rPr lang="ko-KR" altLang="en-US" dirty="0" smtClean="0"/>
              <a:t>그림에서 </a:t>
            </a:r>
            <a:r>
              <a:rPr lang="en-US" altLang="ko-KR" dirty="0" smtClean="0"/>
              <a:t>[Outputs</a:t>
            </a:r>
            <a:r>
              <a:rPr lang="en-US" altLang="ko-KR" baseline="0" dirty="0" smtClean="0"/>
              <a:t> stored locally] </a:t>
            </a:r>
            <a:r>
              <a:rPr lang="ko-KR" altLang="en-US" baseline="0" dirty="0" smtClean="0"/>
              <a:t>부분입니다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2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map </a:t>
            </a:r>
            <a:r>
              <a:rPr lang="ko-KR" altLang="en-US" smtClean="0"/>
              <a:t>메소드를 이용한 </a:t>
            </a:r>
            <a:r>
              <a:rPr lang="en-US" altLang="ko-KR" smtClean="0"/>
              <a:t>filter </a:t>
            </a:r>
            <a:r>
              <a:rPr lang="ko-KR" altLang="en-US" smtClean="0"/>
              <a:t>함수를 사용한 예시입니다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map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메소드를 다음과 같이 재정의를 했습니다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isPrime()</a:t>
            </a:r>
            <a:r>
              <a:rPr lang="ko-KR" altLang="en-US" baseline="0" smtClean="0"/>
              <a:t>의 결과가 </a:t>
            </a:r>
            <a:r>
              <a:rPr lang="en-US" altLang="ko-KR" baseline="0" smtClean="0"/>
              <a:t>true </a:t>
            </a:r>
            <a:r>
              <a:rPr lang="ko-KR" altLang="en-US" baseline="0" smtClean="0"/>
              <a:t>일경우 값을 반환하고 </a:t>
            </a:r>
            <a:r>
              <a:rPr lang="en-US" altLang="ko-KR" baseline="0" smtClean="0"/>
              <a:t>false</a:t>
            </a:r>
            <a:r>
              <a:rPr lang="ko-KR" altLang="en-US" baseline="0" smtClean="0"/>
              <a:t>일 경우 </a:t>
            </a:r>
            <a:r>
              <a:rPr lang="en-US" altLang="ko-KR" baseline="0" smtClean="0"/>
              <a:t>null</a:t>
            </a:r>
            <a:r>
              <a:rPr lang="ko-KR" altLang="en-US" baseline="0" smtClean="0"/>
              <a:t>을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지금까지 </a:t>
            </a:r>
            <a:r>
              <a:rPr lang="en-US" altLang="ko-KR" baseline="0" smtClean="0"/>
              <a:t>map </a:t>
            </a:r>
            <a:r>
              <a:rPr lang="ko-KR" altLang="en-US" baseline="0" smtClean="0"/>
              <a:t>단계에 대해서 알아보았습니다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간단한 데이터의 처리나 분석은 </a:t>
            </a:r>
            <a:r>
              <a:rPr lang="en-US" altLang="ko-KR" baseline="0" smtClean="0"/>
              <a:t>standalone</a:t>
            </a:r>
            <a:r>
              <a:rPr lang="ko-KR" altLang="en-US" baseline="0" smtClean="0"/>
              <a:t>으로도 사용할 수 있다는 알게되었습니다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프로그래머 교육을 받으면서 </a:t>
            </a:r>
            <a:r>
              <a:rPr lang="en-US" altLang="ko-KR" baseline="0" smtClean="0"/>
              <a:t>C</a:t>
            </a:r>
            <a:r>
              <a:rPr lang="ko-KR" altLang="en-US" baseline="0" smtClean="0"/>
              <a:t>언어에 대해서 공부하는 것과 비슷할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이제 </a:t>
            </a:r>
            <a:r>
              <a:rPr lang="en-US" altLang="ko-KR" baseline="0" smtClean="0"/>
              <a:t>Reduce </a:t>
            </a:r>
            <a:r>
              <a:rPr lang="ko-KR" altLang="en-US" baseline="0" smtClean="0"/>
              <a:t>단계로 넘어가겠습니다</a:t>
            </a:r>
            <a:r>
              <a:rPr lang="en-US" altLang="ko-KR" baseline="0" smtClean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77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smtClean="0"/>
              <a:t>wordcount</a:t>
            </a:r>
            <a:r>
              <a:rPr lang="ko-KR" altLang="en-US" baseline="0" smtClean="0"/>
              <a:t>를 구현하는 </a:t>
            </a:r>
            <a:r>
              <a:rPr lang="en-US" altLang="ko-KR" baseline="0" smtClean="0"/>
              <a:t>MapReduce</a:t>
            </a:r>
            <a:r>
              <a:rPr lang="ko-KR" altLang="en-US" baseline="0" smtClean="0"/>
              <a:t>의 전체 과정입니다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입력</a:t>
            </a:r>
            <a:r>
              <a:rPr lang="en-US" altLang="ko-KR" baseline="0" smtClean="0"/>
              <a:t>, Split, </a:t>
            </a:r>
            <a:r>
              <a:rPr lang="ko-KR" altLang="en-US" baseline="0" smtClean="0"/>
              <a:t>매핑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셔블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리듀싱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최종결과의 단계로 이루어져 있습니다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원본데이터는 한줄씩 </a:t>
            </a:r>
            <a:r>
              <a:rPr lang="en-US" altLang="ko-KR" baseline="0" smtClean="0"/>
              <a:t>3</a:t>
            </a:r>
            <a:r>
              <a:rPr lang="ko-KR" altLang="en-US" baseline="0" smtClean="0"/>
              <a:t>개의 </a:t>
            </a:r>
            <a:r>
              <a:rPr lang="en-US" altLang="ko-KR" baseline="0" smtClean="0"/>
              <a:t>Split</a:t>
            </a:r>
            <a:r>
              <a:rPr lang="ko-KR" altLang="en-US" baseline="0" smtClean="0"/>
              <a:t>으로 저장됩니다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map()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&lt;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,1&gt;</a:t>
            </a:r>
            <a:r>
              <a:rPr lang="ko-KR" altLang="en-US" baseline="0" smtClean="0"/>
              <a:t>의 리스트로 분리됩니다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셔플 단계에서 </a:t>
            </a:r>
            <a:r>
              <a:rPr lang="en-US" altLang="ko-KR" baseline="0" smtClean="0"/>
              <a:t>key(</a:t>
            </a:r>
            <a:r>
              <a:rPr lang="ko-KR" altLang="en-US" baseline="0" smtClean="0"/>
              <a:t>단어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를 기준으로 자료들을 하나로 모아줍니다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en-US" altLang="ko-KR" baseline="0" smtClean="0"/>
              <a:t>reduce() </a:t>
            </a:r>
            <a:r>
              <a:rPr lang="ko-KR" altLang="en-US" baseline="0" smtClean="0"/>
              <a:t>단계에서 </a:t>
            </a:r>
            <a:r>
              <a:rPr lang="en-US" altLang="ko-KR" baseline="0" smtClean="0"/>
              <a:t>value</a:t>
            </a:r>
            <a:r>
              <a:rPr lang="ko-KR" altLang="en-US" baseline="0" smtClean="0"/>
              <a:t>의 </a:t>
            </a:r>
            <a:r>
              <a:rPr lang="en-US" altLang="ko-KR" baseline="0" smtClean="0"/>
              <a:t>sum</a:t>
            </a:r>
            <a:r>
              <a:rPr lang="ko-KR" altLang="en-US" baseline="0" smtClean="0"/>
              <a:t>을 구하고 </a:t>
            </a:r>
            <a:r>
              <a:rPr lang="en-US" altLang="ko-KR" baseline="0" smtClean="0"/>
              <a:t>final value</a:t>
            </a:r>
            <a:r>
              <a:rPr lang="ko-KR" altLang="en-US" baseline="0" smtClean="0"/>
              <a:t>를 리턴합니다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r>
              <a:rPr lang="ko-KR" altLang="en-US" baseline="0" smtClean="0"/>
              <a:t>이러한 과정을 거쳐서 최종 결과값인 </a:t>
            </a:r>
            <a:r>
              <a:rPr lang="en-US" altLang="ko-KR" baseline="0" smtClean="0"/>
              <a:t>Bear,2 Car,3 Deer,2 River,2 </a:t>
            </a:r>
            <a:r>
              <a:rPr lang="ko-KR" altLang="en-US" baseline="0" smtClean="0"/>
              <a:t>의 </a:t>
            </a:r>
            <a:endParaRPr lang="en-US" altLang="ko-KR" baseline="0" smtClean="0"/>
          </a:p>
          <a:p>
            <a:r>
              <a:rPr lang="en-US" altLang="ko-KR" baseline="0" smtClean="0"/>
              <a:t>final &lt;key,value&gt; </a:t>
            </a:r>
            <a:r>
              <a:rPr lang="ko-KR" altLang="en-US" baseline="0" smtClean="0"/>
              <a:t>리스트가 나오는 것입니다</a:t>
            </a:r>
            <a:r>
              <a:rPr lang="en-US" altLang="ko-KR" baseline="0" smtClean="0"/>
              <a:t>.</a:t>
            </a:r>
          </a:p>
          <a:p>
            <a:endParaRPr lang="en-US" altLang="ko-KR" baseline="0" smtClean="0"/>
          </a:p>
          <a:p>
            <a:endParaRPr lang="en-US" altLang="ko-KR" baseline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E870-D3ED-4988-87E9-B8D62EA0AB12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32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36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9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http://blog.naver.com/moonv11/220569238566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빅데이터의</a:t>
            </a:r>
            <a:r>
              <a:rPr lang="ko-KR" altLang="en-US" dirty="0" smtClean="0"/>
              <a:t> 출현배경 </a:t>
            </a:r>
            <a:endParaRPr lang="en-US" altLang="ko-KR" dirty="0" smtClean="0"/>
          </a:p>
          <a:p>
            <a:r>
              <a:rPr lang="en-US" altLang="ko-KR" dirty="0" smtClean="0"/>
              <a:t>Software</a:t>
            </a:r>
            <a:r>
              <a:rPr lang="en-US" altLang="ko-KR" baseline="0" dirty="0" smtClean="0"/>
              <a:t> history(</a:t>
            </a:r>
            <a:r>
              <a:rPr lang="ko-KR" altLang="en-US" baseline="0" dirty="0" smtClean="0"/>
              <a:t>패러다임을 바꾼 몇몇 사건들</a:t>
            </a:r>
            <a:r>
              <a:rPr lang="en-US" altLang="ko-KR" baseline="0" dirty="0" smtClean="0"/>
              <a:t>):</a:t>
            </a:r>
          </a:p>
          <a:p>
            <a:r>
              <a:rPr lang="en-US" altLang="ko-KR" baseline="0" dirty="0" smtClean="0"/>
              <a:t> 1980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PC 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1990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World Wide Web internet</a:t>
            </a:r>
            <a:r>
              <a:rPr lang="ko-KR" altLang="en-US" baseline="0" dirty="0" smtClean="0"/>
              <a:t>의 등장</a:t>
            </a:r>
            <a:r>
              <a:rPr lang="en-US" altLang="ko-KR" baseline="0" dirty="0" smtClean="0"/>
              <a:t>, 2000</a:t>
            </a:r>
            <a:r>
              <a:rPr lang="ko-KR" altLang="en-US" baseline="0" dirty="0" smtClean="0"/>
              <a:t>년대 </a:t>
            </a:r>
            <a:r>
              <a:rPr lang="en-US" altLang="ko-KR" baseline="0" dirty="0" smtClean="0"/>
              <a:t>Multimedia </a:t>
            </a:r>
            <a:r>
              <a:rPr lang="ko-KR" altLang="en-US" baseline="0" dirty="0" smtClean="0"/>
              <a:t>의 생성 </a:t>
            </a:r>
            <a:endParaRPr lang="en-US" altLang="ko-KR" baseline="0" dirty="0" smtClean="0"/>
          </a:p>
          <a:p>
            <a:r>
              <a:rPr lang="en-US" altLang="ko-KR" baseline="0" dirty="0" smtClean="0"/>
              <a:t> 2007-8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등장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거대한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시장 형성 → 쉬지 않고 정보의 요청 및 업로드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정보발생량을 감당할 수 없는 수준에 이름</a:t>
            </a:r>
            <a:r>
              <a:rPr lang="en-US" altLang="ko-KR" baseline="0" dirty="0" smtClean="0"/>
              <a:t>.(‘</a:t>
            </a:r>
            <a:r>
              <a:rPr lang="ko-KR" altLang="en-US" baseline="0" dirty="0" err="1" smtClean="0"/>
              <a:t>빅데이터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신조어 형성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1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실제 </a:t>
            </a:r>
            <a:r>
              <a:rPr lang="en-US" altLang="ko-KR" dirty="0" smtClean="0"/>
              <a:t>3V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이외에도 결과처리 및 유의미성에 있어 영향을 미치는 특징이 많음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EX/ Veracity : </a:t>
            </a:r>
            <a:r>
              <a:rPr lang="ko-KR" altLang="en-US" baseline="0" dirty="0" smtClean="0"/>
              <a:t>소위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가라 데이터</a:t>
            </a:r>
            <a:r>
              <a:rPr lang="en-US" altLang="ko-KR" baseline="0" dirty="0" smtClean="0"/>
              <a:t>‘ ‘ </a:t>
            </a:r>
            <a:r>
              <a:rPr lang="ko-KR" altLang="en-US" baseline="0" dirty="0" smtClean="0"/>
              <a:t>도 많고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 자체가 무의미해지는 경우가 생긴다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     Visualization : </a:t>
            </a:r>
            <a:r>
              <a:rPr lang="ko-KR" altLang="en-US" baseline="0" dirty="0" err="1" smtClean="0"/>
              <a:t>릴레이션으로</a:t>
            </a:r>
            <a:r>
              <a:rPr lang="ko-KR" altLang="en-US" baseline="0" dirty="0" smtClean="0"/>
              <a:t> 일목요연 표현하기 어려운 경우가 많다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 분석의 꽃 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	     </a:t>
            </a:r>
            <a:r>
              <a:rPr lang="ko-KR" altLang="en-US" baseline="0" dirty="0" smtClean="0"/>
              <a:t>→ 이것도 </a:t>
            </a:r>
            <a:r>
              <a:rPr lang="ko-KR" altLang="en-US" baseline="0" dirty="0" err="1" smtClean="0"/>
              <a:t>트렌드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빅데이터는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대분류</a:t>
            </a:r>
            <a:r>
              <a:rPr lang="en-US" altLang="ko-KR" baseline="0" dirty="0" smtClean="0"/>
              <a:t>) </a:t>
            </a:r>
          </a:p>
          <a:p>
            <a:r>
              <a:rPr lang="en-US" altLang="ko-KR" baseline="0" dirty="0" smtClean="0"/>
              <a:t>     Value : insight</a:t>
            </a:r>
            <a:r>
              <a:rPr lang="ko-KR" altLang="en-US" baseline="0" dirty="0" smtClean="0"/>
              <a:t>의 개념 포함 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6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지금도 국내 민간 기업을 포함하여 외부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 데이터를 상당한 비용을 들이고 사온다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→ 데이터를 파는 회사도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데이터가 곧 돈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3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→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의 출현 </a:t>
            </a:r>
            <a:endParaRPr lang="en-US" altLang="ko-KR" dirty="0" smtClean="0"/>
          </a:p>
          <a:p>
            <a:r>
              <a:rPr lang="ko-KR" altLang="en-US" dirty="0" smtClean="0"/>
              <a:t>암흑기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번을 거쳐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처리 능력을 갖추게 </a:t>
            </a:r>
            <a:r>
              <a:rPr lang="ko-KR" altLang="en-US" dirty="0" err="1" smtClean="0"/>
              <a:t>됨으로서</a:t>
            </a:r>
            <a:r>
              <a:rPr lang="ko-KR" altLang="en-US" dirty="0" smtClean="0"/>
              <a:t> 따라잡을 수 없는 속도로 발전하고 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년 동안의 정체 →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년이 </a:t>
            </a:r>
            <a:r>
              <a:rPr lang="ko-KR" altLang="en-US" dirty="0" err="1" smtClean="0"/>
              <a:t>멀다하고</a:t>
            </a:r>
            <a:r>
              <a:rPr lang="ko-KR" altLang="en-US" dirty="0" smtClean="0"/>
              <a:t> 새로운 것 출현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연대 기술자 수요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웹기술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sql</a:t>
            </a:r>
            <a:r>
              <a:rPr lang="en-US" altLang="ko-KR" baseline="0" dirty="0" smtClean="0"/>
              <a:t> -&gt; </a:t>
            </a:r>
            <a:r>
              <a:rPr lang="ko-KR" altLang="en-US" baseline="0" dirty="0" err="1" smtClean="0"/>
              <a:t>안드로이드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코어 자바스크립트</a:t>
            </a:r>
            <a:r>
              <a:rPr lang="en-US" altLang="ko-KR" baseline="0" dirty="0" smtClean="0"/>
              <a:t>, AI, python </a:t>
            </a:r>
            <a:r>
              <a:rPr lang="ko-KR" altLang="en-US" baseline="0" dirty="0" smtClean="0"/>
              <a:t>기반 라이브러리 통계 등등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14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RDBMS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→ </a:t>
            </a:r>
            <a:r>
              <a:rPr lang="en-US" altLang="ko-KR" baseline="0" dirty="0" smtClean="0"/>
              <a:t>SQL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정형데이터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↔</a:t>
            </a:r>
            <a:endParaRPr lang="en-US" altLang="ko-KR" baseline="0" dirty="0" smtClean="0"/>
          </a:p>
          <a:p>
            <a:r>
              <a:rPr lang="en-US" altLang="ko-KR" baseline="0" dirty="0" smtClean="0"/>
              <a:t>ORDBMS(Object Relation </a:t>
            </a:r>
            <a:r>
              <a:rPr lang="en-US" altLang="ko-KR" baseline="0" dirty="0" err="1" smtClean="0"/>
              <a:t>DataBase</a:t>
            </a:r>
            <a:r>
              <a:rPr lang="en-US" altLang="ko-KR" baseline="0" dirty="0" smtClean="0"/>
              <a:t> Management System) </a:t>
            </a:r>
          </a:p>
          <a:p>
            <a:r>
              <a:rPr lang="ko-KR" altLang="en-US" baseline="0" dirty="0" smtClean="0"/>
              <a:t>→ 사용자 정의 타입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비정형 </a:t>
            </a:r>
            <a:r>
              <a:rPr lang="en-US" altLang="ko-KR" baseline="0" dirty="0" smtClean="0"/>
              <a:t>+ </a:t>
            </a:r>
            <a:r>
              <a:rPr lang="ko-KR" altLang="en-US" baseline="0" dirty="0" err="1" smtClean="0"/>
              <a:t>반정형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위 비정형과 </a:t>
            </a:r>
            <a:r>
              <a:rPr lang="ko-KR" altLang="en-US" dirty="0" err="1" smtClean="0"/>
              <a:t>반정형을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 지칭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특정 데이터 모델에 대해 특정 목적에 맞추어 구축되는 데이터베이스로서 현대적인 애플리케이션 구축을 위한 유연한 스키마를 갖추고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데이터베이스는 개발의 용이성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기능성 및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확장성을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널리 인정받고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 값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메모리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검색을 포함해 다양한 데이터 모델을 사용합니다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저장소와 더불어 개발 환경 등을 제공 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어플리케이션등까지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환경에서 돈 내고 사용해야 했었던 어플리케이션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OS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컴퓨터 까지도 굳이 필요가 없다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(Infrastructure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AWS,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네이버플랫폼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 같은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인프라스트럭쳐를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제공하는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서버 또는 스토리지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네트워크 등의 리소스를 서비스 형태로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물리적인 하드웨어를 직접 관리할 필요가 없으며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직접적으로 서비스 이용을 통해 컴퓨터 리소스를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(AWS,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마이크로소프트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(MS)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소프트레이어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등의 업체들이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구성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네트워킹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스토리지 공간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▶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(Platform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등의 이미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/OS/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 대한 관리는 서비스 제공자가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제공된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 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개발 환경과 관련한 서비스를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.(OS, DB, WAS, JDK)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인프라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하드웨어와 운영 체제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관리할 필요 없이 애플리케이션을 실행할 수 있게 해준다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(Software as a Service)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또는 애플리케이션의 기능만 제공합니다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네이버클라우드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같은 형태의 서비스를 사용자에게 제공한다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FBC30-0205-43A0-8ECD-EBB3A3F7D58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70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97D4F-4120-46D1-92DA-E2BF15C423FD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E1F87-36AA-46EE-9198-C02FE6E93DC3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6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96-B694-4E50-82D0-E8B975C99E35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71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303566" y="736183"/>
            <a:ext cx="11912635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413241" y="391597"/>
            <a:ext cx="109728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748735" y="6645276"/>
            <a:ext cx="28448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3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" y="704850"/>
            <a:ext cx="1054425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4821335" y="6645276"/>
            <a:ext cx="28448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2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EC996-76B7-4C1D-B6F3-028521A660BC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8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FB03-1B84-4B6C-80FD-3BFC2D247AF1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4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E26F-9D25-4BC7-8734-A495C8FBF4F3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3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1A4DD-FC06-4AE7-95F1-966AF228BCE6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1ECC-321E-4702-9237-33FDE8481684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4C42-B7E0-4BE1-9E9F-D096EDE60712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99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679D-AD04-4CE6-8102-B23E3EEF5A2E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9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3C339-28D8-4EC8-963E-882BF7BED511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C744-6EA0-4F2B-A61B-5A0B2F427327}" type="datetime1">
              <a:rPr lang="ko-KR" altLang="en-US" smtClean="0"/>
              <a:pPr/>
              <a:t>2020-01-30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8F7B5-BC09-45E7-8191-D02D6C7021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master:50070/dfshealth" TargetMode="Externa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zookeeper.apache.org/" TargetMode="Externa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LanguageManual" TargetMode="Externa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mongo-hadoop" TargetMode="External"/><Relationship Id="rId2" Type="http://schemas.openxmlformats.org/officeDocument/2006/relationships/hyperlink" Target="https://docs.mongodb.com/ecosystem/tools/hadoop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및 </a:t>
            </a:r>
            <a:r>
              <a:rPr lang="ko-KR" altLang="en-US" sz="32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하둡</a:t>
            </a: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JBold" pitchFamily="18" charset="-127"/>
              </a:rPr>
              <a:t> 소개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  <a:cs typeface="JBold" pitchFamily="18" charset="-127"/>
              </a:rPr>
              <a:t>1. </a:t>
            </a:r>
            <a:r>
              <a:rPr lang="ko-KR" altLang="en-US" b="1" dirty="0" err="1">
                <a:latin typeface="+mn-ea"/>
                <a:cs typeface="JBold" pitchFamily="18" charset="-127"/>
              </a:rPr>
              <a:t>빅데이터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20" y="1500662"/>
            <a:ext cx="99960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크기</a:t>
            </a:r>
            <a:r>
              <a:rPr lang="en-US" altLang="ko-KR" sz="2000" b="1" dirty="0" smtClean="0">
                <a:latin typeface="+mn-ea"/>
              </a:rPr>
              <a:t>(Volume)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방대한 양의 데이터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테라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페타바이트</a:t>
            </a:r>
            <a:r>
              <a:rPr lang="ko-KR" altLang="en-US" sz="2000" dirty="0" smtClean="0">
                <a:latin typeface="+mn-ea"/>
              </a:rPr>
              <a:t> 이상의 크기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다양성</a:t>
            </a:r>
            <a:r>
              <a:rPr lang="en-US" altLang="ko-KR" sz="2000" b="1" dirty="0" smtClean="0">
                <a:latin typeface="+mn-ea"/>
              </a:rPr>
              <a:t>(Varity)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정형</a:t>
            </a:r>
            <a:r>
              <a:rPr lang="en-US" altLang="ko-KR" sz="2000" dirty="0" smtClean="0">
                <a:latin typeface="+mn-ea"/>
              </a:rPr>
              <a:t>(DBMS, </a:t>
            </a:r>
            <a:r>
              <a:rPr lang="ko-KR" altLang="en-US" sz="2000" dirty="0" smtClean="0">
                <a:latin typeface="+mn-ea"/>
              </a:rPr>
              <a:t>전문 등</a:t>
            </a:r>
            <a:r>
              <a:rPr lang="en-US" altLang="ko-KR" sz="2000" dirty="0" smtClean="0">
                <a:latin typeface="+mn-ea"/>
              </a:rPr>
              <a:t>) + </a:t>
            </a:r>
            <a:r>
              <a:rPr lang="ko-KR" altLang="en-US" sz="2000" dirty="0" smtClean="0">
                <a:latin typeface="+mn-ea"/>
              </a:rPr>
              <a:t>비정형</a:t>
            </a:r>
            <a:r>
              <a:rPr lang="en-US" altLang="ko-KR" sz="2000" dirty="0" smtClean="0">
                <a:latin typeface="+mn-ea"/>
              </a:rPr>
              <a:t>(SNS, </a:t>
            </a:r>
            <a:r>
              <a:rPr lang="ko-KR" altLang="en-US" sz="2000" dirty="0" smtClean="0">
                <a:latin typeface="+mn-ea"/>
              </a:rPr>
              <a:t>동영상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사진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음성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텍스트 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속도</a:t>
            </a:r>
            <a:r>
              <a:rPr lang="en-US" altLang="ko-KR" sz="2000" b="1" dirty="0" smtClean="0">
                <a:latin typeface="+mn-ea"/>
              </a:rPr>
              <a:t>(Velocity)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실시간으로 생산되며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빠른 속도로 데이터를 처리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ko-KR" altLang="en-US" sz="2000" dirty="0" smtClean="0">
                <a:latin typeface="+mn-ea"/>
              </a:rPr>
              <a:t>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진실성</a:t>
            </a:r>
            <a:r>
              <a:rPr lang="en-US" altLang="ko-KR" sz="2000" b="1" dirty="0" smtClean="0">
                <a:latin typeface="+mn-ea"/>
              </a:rPr>
              <a:t>(Veracity)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주요 의사결정을 위해 </a:t>
            </a:r>
            <a:r>
              <a:rPr lang="ko-KR" altLang="en-US" sz="2000" u="sng" dirty="0" smtClean="0">
                <a:latin typeface="+mn-ea"/>
              </a:rPr>
              <a:t>데이터 품질과 신뢰성 확보</a:t>
            </a:r>
            <a:endParaRPr lang="en-US" altLang="ko-KR" sz="2000" u="sng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시각화</a:t>
            </a:r>
            <a:r>
              <a:rPr lang="en-US" altLang="ko-KR" sz="2000" b="1" dirty="0" smtClean="0">
                <a:latin typeface="+mn-ea"/>
              </a:rPr>
              <a:t>(Visualization)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복잡한 대규모 데이터를 시각적으로 표현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atin typeface="+mn-ea"/>
              </a:rPr>
              <a:t>가치</a:t>
            </a:r>
            <a:r>
              <a:rPr lang="en-US" altLang="ko-KR" sz="2000" b="1" dirty="0" smtClean="0">
                <a:latin typeface="+mn-ea"/>
              </a:rPr>
              <a:t>(Value)</a:t>
            </a:r>
            <a:r>
              <a:rPr lang="en-US" altLang="ko-KR" sz="2000" dirty="0" smtClean="0">
                <a:latin typeface="+mn-ea"/>
              </a:rPr>
              <a:t> : </a:t>
            </a:r>
            <a:r>
              <a:rPr lang="ko-KR" altLang="en-US" sz="2000" dirty="0" smtClean="0">
                <a:latin typeface="+mn-ea"/>
              </a:rPr>
              <a:t>비즈니스 </a:t>
            </a:r>
            <a:r>
              <a:rPr lang="ko-KR" altLang="en-US" sz="2000" dirty="0" err="1" smtClean="0">
                <a:latin typeface="+mn-ea"/>
              </a:rPr>
              <a:t>효익을</a:t>
            </a:r>
            <a:r>
              <a:rPr lang="ko-KR" altLang="en-US" sz="2000" dirty="0" smtClean="0">
                <a:latin typeface="+mn-ea"/>
              </a:rPr>
              <a:t> 실현하기 위해 궁극적인 가치를 창출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152" y="3815255"/>
            <a:ext cx="10405241" cy="1481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지구상에선 지금 이 순간에도 방대한 크기</a:t>
            </a:r>
            <a:r>
              <a:rPr lang="en-US" altLang="ko-KR" dirty="0" smtClean="0">
                <a:solidFill>
                  <a:schemeClr val="tx1"/>
                </a:solidFill>
              </a:rPr>
              <a:t>(Volume)</a:t>
            </a:r>
            <a:r>
              <a:rPr lang="ko-KR" altLang="en-US" dirty="0" smtClean="0">
                <a:solidFill>
                  <a:schemeClr val="tx1"/>
                </a:solidFill>
              </a:rPr>
              <a:t>의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다양한 </a:t>
            </a:r>
            <a:r>
              <a:rPr lang="en-US" altLang="ko-KR" dirty="0" smtClean="0">
                <a:solidFill>
                  <a:schemeClr val="tx1"/>
                </a:solidFill>
              </a:rPr>
              <a:t>(Varity) </a:t>
            </a:r>
            <a:r>
              <a:rPr lang="ko-KR" altLang="en-US" dirty="0" smtClean="0">
                <a:solidFill>
                  <a:schemeClr val="tx1"/>
                </a:solidFill>
              </a:rPr>
              <a:t>데이터들이 빠른 속도</a:t>
            </a:r>
            <a:r>
              <a:rPr lang="en-US" altLang="ko-KR" dirty="0" smtClean="0">
                <a:solidFill>
                  <a:schemeClr val="tx1"/>
                </a:solidFill>
              </a:rPr>
              <a:t>(Velocity)</a:t>
            </a:r>
            <a:r>
              <a:rPr lang="ko-KR" altLang="en-US" dirty="0" smtClean="0">
                <a:solidFill>
                  <a:schemeClr val="tx1"/>
                </a:solidFill>
              </a:rPr>
              <a:t>로 발생하고 있다</a:t>
            </a:r>
            <a:r>
              <a:rPr lang="en-US" altLang="ko-KR" dirty="0" smtClean="0">
                <a:solidFill>
                  <a:schemeClr val="tx1"/>
                </a:solidFill>
              </a:rPr>
              <a:t>.  </a:t>
            </a:r>
            <a:r>
              <a:rPr lang="ko-KR" altLang="en-US" dirty="0" err="1" smtClean="0">
                <a:solidFill>
                  <a:schemeClr val="tx1"/>
                </a:solidFill>
              </a:rPr>
              <a:t>빅</a:t>
            </a:r>
            <a:r>
              <a:rPr lang="ko-KR" altLang="en-US" dirty="0" smtClean="0">
                <a:solidFill>
                  <a:schemeClr val="tx1"/>
                </a:solidFill>
              </a:rPr>
              <a:t> 데이터는 </a:t>
            </a:r>
            <a:r>
              <a:rPr lang="en-US" altLang="ko-KR" dirty="0" smtClean="0">
                <a:solidFill>
                  <a:schemeClr val="tx1"/>
                </a:solidFill>
              </a:rPr>
              <a:t>3V(</a:t>
            </a:r>
            <a:r>
              <a:rPr lang="en-US" altLang="ko-KR" dirty="0" err="1" smtClean="0">
                <a:solidFill>
                  <a:schemeClr val="tx1"/>
                </a:solidFill>
              </a:rPr>
              <a:t>Volumn</a:t>
            </a:r>
            <a:r>
              <a:rPr lang="en-US" altLang="ko-KR" dirty="0" smtClean="0">
                <a:solidFill>
                  <a:schemeClr val="tx1"/>
                </a:solidFill>
              </a:rPr>
              <a:t>, Varity, Velocity)</a:t>
            </a:r>
            <a:r>
              <a:rPr lang="ko-KR" altLang="en-US" dirty="0" smtClean="0">
                <a:solidFill>
                  <a:schemeClr val="tx1"/>
                </a:solidFill>
              </a:rPr>
              <a:t>를 수용하며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진실성</a:t>
            </a:r>
            <a:r>
              <a:rPr lang="en-US" altLang="ko-KR" dirty="0" smtClean="0">
                <a:solidFill>
                  <a:schemeClr val="tx1"/>
                </a:solidFill>
              </a:rPr>
              <a:t>(Veracity)</a:t>
            </a:r>
            <a:r>
              <a:rPr lang="ko-KR" altLang="en-US" dirty="0" smtClean="0">
                <a:solidFill>
                  <a:schemeClr val="tx1"/>
                </a:solidFill>
              </a:rPr>
              <a:t>를 확보하고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분석 데이터를 시각화</a:t>
            </a:r>
            <a:r>
              <a:rPr lang="en-US" altLang="ko-KR" dirty="0" smtClean="0">
                <a:solidFill>
                  <a:schemeClr val="tx1"/>
                </a:solidFill>
              </a:rPr>
              <a:t>(Visualization)</a:t>
            </a:r>
            <a:r>
              <a:rPr lang="ko-KR" altLang="en-US" dirty="0" smtClean="0">
                <a:solidFill>
                  <a:schemeClr val="tx1"/>
                </a:solidFill>
              </a:rPr>
              <a:t>함으로써 새로운 </a:t>
            </a:r>
            <a:r>
              <a:rPr lang="ko-KR" altLang="en-US" dirty="0" err="1" smtClean="0">
                <a:solidFill>
                  <a:schemeClr val="tx1"/>
                </a:solidFill>
              </a:rPr>
              <a:t>효익을</a:t>
            </a:r>
            <a:r>
              <a:rPr lang="ko-KR" altLang="en-US" dirty="0" smtClean="0">
                <a:solidFill>
                  <a:schemeClr val="tx1"/>
                </a:solidFill>
              </a:rPr>
              <a:t> 가져다 줄 가치</a:t>
            </a:r>
            <a:r>
              <a:rPr lang="en-US" altLang="ko-KR" dirty="0" smtClean="0">
                <a:solidFill>
                  <a:schemeClr val="tx1"/>
                </a:solidFill>
              </a:rPr>
              <a:t>(Value)</a:t>
            </a:r>
            <a:r>
              <a:rPr lang="ko-KR" altLang="en-US" dirty="0" smtClean="0">
                <a:solidFill>
                  <a:schemeClr val="tx1"/>
                </a:solidFill>
              </a:rPr>
              <a:t>를 창출하는 것이다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1023630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 smtClean="0"/>
              <a:t> 6V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565128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40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네임노드</a:t>
            </a:r>
            <a:r>
              <a:rPr lang="ko-KR" altLang="en-US" b="1" dirty="0"/>
              <a:t> 초기화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네임노드는</a:t>
            </a:r>
            <a:r>
              <a:rPr lang="ko-KR" altLang="en-US" dirty="0"/>
              <a:t> 최초 한번만 실행하면 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/local/hadoop-2.7.7/bin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$ </a:t>
            </a:r>
            <a:r>
              <a:rPr lang="en-US" altLang="ko-KR" dirty="0" err="1"/>
              <a:t>hdfs</a:t>
            </a:r>
            <a:r>
              <a:rPr lang="en-US" altLang="ko-KR" dirty="0"/>
              <a:t> </a:t>
            </a:r>
            <a:r>
              <a:rPr lang="en-US" altLang="ko-KR" dirty="0" err="1"/>
              <a:t>namenode</a:t>
            </a:r>
            <a:r>
              <a:rPr lang="en-US" altLang="ko-KR" dirty="0"/>
              <a:t> -format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에러메시지가 </a:t>
            </a:r>
            <a:r>
              <a:rPr lang="ko-KR" altLang="en-US" dirty="0"/>
              <a:t>있다면 환경설정파일이 잘못된 것임</a:t>
            </a:r>
            <a:r>
              <a:rPr lang="en-US" altLang="ko-KR" dirty="0"/>
              <a:t>. </a:t>
            </a:r>
            <a:r>
              <a:rPr lang="ko-KR" altLang="en-US" dirty="0"/>
              <a:t>확인하고 수정한 다음 </a:t>
            </a:r>
            <a:r>
              <a:rPr lang="ko-KR" altLang="en-US" dirty="0" smtClean="0"/>
              <a:t>다시 </a:t>
            </a:r>
            <a:r>
              <a:rPr lang="ko-KR" altLang="en-US" dirty="0"/>
              <a:t>실행시킬 것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709448" y="2853559"/>
            <a:ext cx="9963807" cy="3499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sbin/hadoop-daemon.sh start </a:t>
            </a:r>
            <a:r>
              <a:rPr lang="en-US" altLang="ko-KR" dirty="0" err="1">
                <a:solidFill>
                  <a:schemeClr val="tx1"/>
                </a:solidFill>
              </a:rPr>
              <a:t>namenode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sbin/hadoop-daemons.sh start </a:t>
            </a:r>
            <a:r>
              <a:rPr lang="en-US" altLang="ko-KR" dirty="0" err="1">
                <a:solidFill>
                  <a:schemeClr val="tx1"/>
                </a:solidFill>
              </a:rPr>
              <a:t>datanode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sbin/yarn-daemon.sh start </a:t>
            </a:r>
            <a:r>
              <a:rPr lang="en-US" altLang="ko-KR" dirty="0" err="1">
                <a:solidFill>
                  <a:schemeClr val="tx1"/>
                </a:solidFill>
              </a:rPr>
              <a:t>resourcemanager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sbin/yarn-daemons.sh start </a:t>
            </a:r>
            <a:r>
              <a:rPr lang="en-US" altLang="ko-KR" dirty="0" err="1">
                <a:solidFill>
                  <a:schemeClr val="tx1"/>
                </a:solidFill>
              </a:rPr>
              <a:t>nodemanager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sbin/mr-jobhistory-daemon.sh start </a:t>
            </a:r>
            <a:r>
              <a:rPr lang="en-US" altLang="ko-KR" dirty="0" err="1">
                <a:solidFill>
                  <a:schemeClr val="tx1"/>
                </a:solidFill>
              </a:rPr>
              <a:t>historyserver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브라우저에서 </a:t>
            </a:r>
            <a:r>
              <a:rPr lang="en-US" altLang="ko-KR" dirty="0">
                <a:solidFill>
                  <a:schemeClr val="tx1"/>
                </a:solidFill>
              </a:rPr>
              <a:t>http://master:50070/dfshealth.jsp </a:t>
            </a:r>
            <a:r>
              <a:rPr lang="ko-KR" altLang="en-US" dirty="0">
                <a:solidFill>
                  <a:schemeClr val="tx1"/>
                </a:solidFill>
              </a:rPr>
              <a:t>실행 후 파일 시스템 </a:t>
            </a:r>
            <a:r>
              <a:rPr lang="ko-KR" altLang="en-US" dirty="0" smtClean="0">
                <a:solidFill>
                  <a:schemeClr val="tx1"/>
                </a:solidFill>
              </a:rPr>
              <a:t>상태 보여야 </a:t>
            </a:r>
            <a:r>
              <a:rPr lang="ko-KR" altLang="en-US" dirty="0">
                <a:solidFill>
                  <a:schemeClr val="tx1"/>
                </a:solidFill>
              </a:rPr>
              <a:t>함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1.x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 err="1">
                <a:solidFill>
                  <a:schemeClr val="tx1"/>
                </a:solidFill>
              </a:rPr>
              <a:t>JobTracker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http://master:8088/cluster </a:t>
            </a:r>
            <a:r>
              <a:rPr lang="ko-KR" altLang="en-US" dirty="0">
                <a:solidFill>
                  <a:schemeClr val="tx1"/>
                </a:solidFill>
              </a:rPr>
              <a:t>에서 확인할 수 </a:t>
            </a:r>
            <a:r>
              <a:rPr lang="ko-KR" altLang="en-US" dirty="0" smtClean="0">
                <a:solidFill>
                  <a:schemeClr val="tx1"/>
                </a:solidFill>
              </a:rPr>
              <a:t>있음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]$  sbin/start-all.sh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smtClean="0">
                <a:solidFill>
                  <a:schemeClr val="tx1"/>
                </a:solidFill>
              </a:rPr>
              <a:t>sbin/stop-all.sh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 </a:t>
            </a:r>
            <a:r>
              <a:rPr lang="en-US" altLang="ko-KR" dirty="0" err="1" smtClean="0">
                <a:solidFill>
                  <a:schemeClr val="tx1"/>
                </a:solidFill>
              </a:rPr>
              <a:t>jsp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022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방화벽 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master:50070/dfshealth</a:t>
            </a:r>
            <a:r>
              <a:rPr lang="en-US" altLang="ko-KR" dirty="0" smtClean="0"/>
              <a:t>.html </a:t>
            </a:r>
            <a:r>
              <a:rPr lang="ko-KR" altLang="en-US" dirty="0"/>
              <a:t>로 확인한 </a:t>
            </a:r>
            <a:r>
              <a:rPr lang="en-US" altLang="ko-KR" dirty="0"/>
              <a:t>DFS Used% </a:t>
            </a:r>
            <a:r>
              <a:rPr lang="ko-KR" altLang="en-US" dirty="0"/>
              <a:t>항목이 </a:t>
            </a:r>
            <a:r>
              <a:rPr lang="en-US" altLang="ko-KR" dirty="0"/>
              <a:t>100%</a:t>
            </a:r>
            <a:r>
              <a:rPr lang="ko-KR" altLang="en-US" dirty="0"/>
              <a:t>로 </a:t>
            </a:r>
            <a:r>
              <a:rPr lang="ko-KR" altLang="en-US" dirty="0" smtClean="0"/>
              <a:t>되어 </a:t>
            </a:r>
            <a:r>
              <a:rPr lang="ko-KR" altLang="en-US" dirty="0"/>
              <a:t>있으면 데이터 </a:t>
            </a:r>
            <a:r>
              <a:rPr lang="ko-KR" altLang="en-US" dirty="0" err="1"/>
              <a:t>노드에</a:t>
            </a:r>
            <a:r>
              <a:rPr lang="ko-KR" altLang="en-US" dirty="0"/>
              <a:t> 더 이상 저장 공간이 없거나 방화벽에 의해 </a:t>
            </a:r>
            <a:r>
              <a:rPr lang="ko-KR" altLang="en-US" dirty="0" smtClean="0"/>
              <a:t>막혀있는 </a:t>
            </a:r>
            <a:r>
              <a:rPr lang="ko-KR" altLang="en-US" dirty="0"/>
              <a:t>경우이다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방화벽 설정은 모든 </a:t>
            </a:r>
            <a:r>
              <a:rPr lang="ko-KR" altLang="en-US" dirty="0" err="1"/>
              <a:t>노드에서</a:t>
            </a:r>
            <a:r>
              <a:rPr lang="ko-KR" altLang="en-US" dirty="0"/>
              <a:t> 수행되어야 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datanode</a:t>
            </a:r>
            <a:r>
              <a:rPr lang="en-US" altLang="ko-KR" dirty="0"/>
              <a:t> </a:t>
            </a:r>
            <a:r>
              <a:rPr lang="ko-KR" altLang="en-US" dirty="0"/>
              <a:t>뿐만 </a:t>
            </a:r>
            <a:r>
              <a:rPr lang="ko-KR" altLang="en-US" dirty="0" smtClean="0"/>
              <a:t>아니라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/>
              <a:t>에서도 방화벽 </a:t>
            </a:r>
            <a:r>
              <a:rPr lang="ko-KR" altLang="en-US" dirty="0" err="1"/>
              <a:t>규칙이추가되어야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# 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C00000"/>
                </a:solidFill>
              </a:rPr>
              <a:t>-A INPUT -s 192.168.0.0/24 -d 192.168.0.0/24 -j ACCEPT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-A OUTPUT -s 192.168.0.0/24 -d 192.168.0.0/24 -j ACCEPT</a:t>
            </a:r>
          </a:p>
          <a:p>
            <a:r>
              <a:rPr lang="en-US" altLang="ko-KR" dirty="0"/>
              <a:t> # service </a:t>
            </a:r>
            <a:r>
              <a:rPr lang="en-US" altLang="ko-KR" dirty="0" err="1"/>
              <a:t>iptables</a:t>
            </a:r>
            <a:r>
              <a:rPr lang="en-US" altLang="ko-KR" dirty="0"/>
              <a:t> restart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5" y="2538248"/>
            <a:ext cx="4603530" cy="39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관</a:t>
            </a:r>
            <a:r>
              <a:rPr lang="ko-KR" altLang="en-US" sz="3600" b="1" noProof="0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12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</a:t>
            </a:r>
            <a:r>
              <a:rPr lang="en-US" altLang="ko-KR" b="1" dirty="0" err="1"/>
              <a:t>fs</a:t>
            </a:r>
            <a:r>
              <a:rPr lang="en-US" altLang="ko-KR" b="1" dirty="0"/>
              <a:t> </a:t>
            </a:r>
            <a:r>
              <a:rPr lang="en-US" altLang="ko-KR" b="1" dirty="0" smtClean="0"/>
              <a:t>–</a:t>
            </a:r>
            <a:r>
              <a:rPr lang="ko-KR" altLang="en-US" b="1" dirty="0" smtClean="0"/>
              <a:t>명령어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파일명 또는 </a:t>
            </a:r>
            <a:r>
              <a:rPr lang="ko-KR" altLang="en-US" b="1" dirty="0" err="1" smtClean="0"/>
              <a:t>디렉토리명</a:t>
            </a:r>
            <a:r>
              <a:rPr lang="en-US" altLang="ko-KR" b="1" dirty="0" smtClean="0"/>
              <a:t>]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목록 보기 </a:t>
            </a:r>
            <a:r>
              <a:rPr lang="en-US" altLang="ko-KR" dirty="0"/>
              <a:t>: ls, </a:t>
            </a:r>
            <a:r>
              <a:rPr lang="en-US" altLang="ko-KR" dirty="0" err="1"/>
              <a:t>lsr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용량 확인 </a:t>
            </a:r>
            <a:r>
              <a:rPr lang="en-US" altLang="ko-KR" dirty="0"/>
              <a:t>: du, </a:t>
            </a:r>
            <a:r>
              <a:rPr lang="en-US" altLang="ko-KR" dirty="0" err="1"/>
              <a:t>dus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내용 보기 </a:t>
            </a:r>
            <a:r>
              <a:rPr lang="en-US" altLang="ko-KR" dirty="0"/>
              <a:t>: cat,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디렉토리</a:t>
            </a:r>
            <a:r>
              <a:rPr lang="ko-KR" altLang="en-US" dirty="0" smtClean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복사 </a:t>
            </a:r>
            <a:r>
              <a:rPr lang="en-US" altLang="ko-KR" dirty="0"/>
              <a:t>: put, get, </a:t>
            </a:r>
            <a:r>
              <a:rPr lang="en-US" altLang="ko-KR" dirty="0" err="1"/>
              <a:t>getmerge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copyFromLocal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copyToLocal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이동 </a:t>
            </a:r>
            <a:r>
              <a:rPr lang="en-US" altLang="ko-KR" dirty="0"/>
              <a:t>: mv, </a:t>
            </a:r>
            <a:r>
              <a:rPr lang="en-US" altLang="ko-KR" dirty="0" err="1"/>
              <a:t>moveFromLocal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카운트 </a:t>
            </a:r>
            <a:r>
              <a:rPr lang="ko-KR" altLang="en-US" dirty="0"/>
              <a:t>값 조회 </a:t>
            </a:r>
            <a:r>
              <a:rPr lang="en-US" altLang="ko-KR" dirty="0"/>
              <a:t>: </a:t>
            </a:r>
            <a:r>
              <a:rPr lang="en-US" altLang="ko-KR" dirty="0" smtClean="0"/>
              <a:t>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파일삭제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삭제 </a:t>
            </a:r>
            <a:r>
              <a:rPr lang="en-US" altLang="ko-KR" dirty="0"/>
              <a:t>: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rmr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파일의 </a:t>
            </a:r>
            <a:r>
              <a:rPr lang="ko-KR" altLang="en-US" dirty="0"/>
              <a:t>마지막 내용 확인 </a:t>
            </a:r>
            <a:r>
              <a:rPr lang="en-US" altLang="ko-KR" dirty="0"/>
              <a:t>: tail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권한 </a:t>
            </a:r>
            <a:r>
              <a:rPr lang="ko-KR" altLang="en-US" dirty="0"/>
              <a:t>변경 </a:t>
            </a:r>
            <a:r>
              <a:rPr lang="en-US" altLang="ko-KR" dirty="0"/>
              <a:t>: </a:t>
            </a:r>
            <a:r>
              <a:rPr lang="en-US" altLang="ko-KR" dirty="0" err="1"/>
              <a:t>chmod</a:t>
            </a:r>
            <a:r>
              <a:rPr lang="en-US" altLang="ko-KR" dirty="0"/>
              <a:t>, </a:t>
            </a:r>
            <a:r>
              <a:rPr lang="en-US" altLang="ko-KR" dirty="0" err="1" smtClean="0"/>
              <a:t>chown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chgrp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0</a:t>
            </a:r>
            <a:r>
              <a:rPr lang="ko-KR" altLang="en-US" dirty="0"/>
              <a:t>바이트파일 생성 </a:t>
            </a:r>
            <a:r>
              <a:rPr lang="en-US" altLang="ko-KR" dirty="0"/>
              <a:t>: </a:t>
            </a:r>
            <a:r>
              <a:rPr lang="en-US" altLang="ko-KR" dirty="0" err="1"/>
              <a:t>touchz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통계 </a:t>
            </a:r>
            <a:r>
              <a:rPr lang="ko-KR" altLang="en-US" dirty="0"/>
              <a:t>정보 조회 </a:t>
            </a:r>
            <a:r>
              <a:rPr lang="en-US" altLang="ko-KR" dirty="0"/>
              <a:t>: stat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복제 </a:t>
            </a:r>
            <a:r>
              <a:rPr lang="ko-KR" altLang="en-US" dirty="0"/>
              <a:t>데이터 개수 변경 </a:t>
            </a:r>
            <a:r>
              <a:rPr lang="en-US" altLang="ko-KR" dirty="0"/>
              <a:t>: </a:t>
            </a:r>
            <a:r>
              <a:rPr lang="en-US" altLang="ko-KR" dirty="0" err="1"/>
              <a:t>setrep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휴지통 </a:t>
            </a:r>
            <a:r>
              <a:rPr lang="ko-KR" altLang="en-US" dirty="0"/>
              <a:t>비우기 </a:t>
            </a:r>
            <a:r>
              <a:rPr lang="en-US" altLang="ko-KR" dirty="0"/>
              <a:t>: expunge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형식 확인 </a:t>
            </a:r>
            <a:r>
              <a:rPr lang="en-US" altLang="ko-KR" dirty="0"/>
              <a:t>: test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5743977"/>
            <a:ext cx="7677015" cy="7041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–help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3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 </a:t>
            </a:r>
            <a:r>
              <a:rPr lang="ko-KR" altLang="en-US" dirty="0" smtClean="0">
                <a:solidFill>
                  <a:schemeClr val="tx1"/>
                </a:solidFill>
              </a:rPr>
              <a:t>보기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[-R]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디렉토리의</a:t>
            </a:r>
            <a:r>
              <a:rPr lang="ko-KR" altLang="en-US" dirty="0">
                <a:solidFill>
                  <a:schemeClr val="tx1"/>
                </a:solidFill>
              </a:rPr>
              <a:t> 목록보기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lsr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생성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내부 파일시스템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에 사용자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mkdir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/data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파일별로</a:t>
            </a:r>
            <a:r>
              <a:rPr lang="ko-KR" altLang="en-US" dirty="0">
                <a:solidFill>
                  <a:schemeClr val="tx1"/>
                </a:solidFill>
              </a:rPr>
              <a:t> 용량을 </a:t>
            </a:r>
            <a:r>
              <a:rPr lang="ko-KR" altLang="en-US" dirty="0" smtClean="0">
                <a:solidFill>
                  <a:schemeClr val="tx1"/>
                </a:solidFill>
              </a:rPr>
              <a:t>출력 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–du [-s]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-du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전체 </a:t>
            </a:r>
            <a:r>
              <a:rPr lang="ko-KR" altLang="en-US" dirty="0">
                <a:solidFill>
                  <a:schemeClr val="tx1"/>
                </a:solidFill>
              </a:rPr>
              <a:t>합계 용량 </a:t>
            </a:r>
            <a:r>
              <a:rPr lang="ko-KR" altLang="en-US" dirty="0" smtClean="0">
                <a:solidFill>
                  <a:schemeClr val="tx1"/>
                </a:solidFill>
              </a:rPr>
              <a:t>출력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dus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지정한 로컬 파일 시스템의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디렉토리를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경로로 복사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./lab/airports.csv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/data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-put ./lab 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rmr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r>
              <a:rPr lang="en-US" altLang="ko-KR" dirty="0">
                <a:solidFill>
                  <a:schemeClr val="tx1"/>
                </a:solidFill>
              </a:rPr>
              <a:t>/lab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지정한 </a:t>
            </a:r>
            <a:r>
              <a:rPr lang="ko-KR" altLang="en-US" dirty="0" err="1">
                <a:solidFill>
                  <a:schemeClr val="tx1"/>
                </a:solidFill>
              </a:rPr>
              <a:t>디렉토리와</a:t>
            </a:r>
            <a:r>
              <a:rPr lang="ko-KR" altLang="en-US" dirty="0">
                <a:solidFill>
                  <a:schemeClr val="tx1"/>
                </a:solidFill>
              </a:rPr>
              <a:t> 그 하위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ko-KR" altLang="en-US" dirty="0">
                <a:solidFill>
                  <a:schemeClr val="tx1"/>
                </a:solidFill>
              </a:rPr>
              <a:t> 삭제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lsr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usr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1170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381036"/>
            <a:ext cx="11188507" cy="5067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파일의 내용을 화면에 출력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-cat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</a:t>
            </a:r>
            <a:r>
              <a:rPr lang="en-US" altLang="ko-KR" dirty="0" smtClean="0">
                <a:solidFill>
                  <a:schemeClr val="tx1"/>
                </a:solidFill>
              </a:rPr>
              <a:t>..&gt;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–cat /input/HadoopFileTest.txt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파일의 </a:t>
            </a:r>
            <a:r>
              <a:rPr lang="ko-KR" altLang="en-US" dirty="0" smtClean="0">
                <a:solidFill>
                  <a:schemeClr val="tx1"/>
                </a:solidFill>
              </a:rPr>
              <a:t>마지막 </a:t>
            </a:r>
            <a:r>
              <a:rPr lang="en-US" altLang="ko-KR" dirty="0" smtClean="0">
                <a:solidFill>
                  <a:schemeClr val="tx1"/>
                </a:solidFill>
              </a:rPr>
              <a:t>1KB</a:t>
            </a:r>
            <a:r>
              <a:rPr lang="ko-KR" altLang="en-US" dirty="0" smtClean="0">
                <a:solidFill>
                  <a:schemeClr val="tx1"/>
                </a:solidFill>
              </a:rPr>
              <a:t>의 내용을 </a:t>
            </a:r>
            <a:r>
              <a:rPr lang="ko-KR" altLang="en-US" dirty="0">
                <a:solidFill>
                  <a:schemeClr val="tx1"/>
                </a:solidFill>
              </a:rPr>
              <a:t>화면에 출력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-tail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–tail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input/HadoopFileTest.txt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 </a:t>
            </a:r>
            <a:r>
              <a:rPr lang="ko-KR" altLang="en-US" dirty="0" smtClean="0">
                <a:solidFill>
                  <a:schemeClr val="tx1"/>
                </a:solidFill>
              </a:rPr>
              <a:t>지정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경로에 대한 전체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전체 파일 사이즈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지정한 경로 이름을 화면에 출력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>
                <a:solidFill>
                  <a:schemeClr val="tx1"/>
                </a:solidFill>
              </a:rPr>
              <a:t>count 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 err="1">
                <a:solidFill>
                  <a:schemeClr val="tx1"/>
                </a:solidFill>
              </a:rPr>
              <a:t>디렉토리명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한 개 또는 여러 개의 로컬 파일들로부터 소스를 추가하여 </a:t>
            </a: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하나의 파일로 생성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</a:t>
            </a:r>
            <a:r>
              <a:rPr lang="en-US" altLang="ko-KR" dirty="0" err="1" smtClean="0">
                <a:solidFill>
                  <a:schemeClr val="tx1"/>
                </a:solidFill>
              </a:rPr>
              <a:t>appendToFile</a:t>
            </a:r>
            <a:r>
              <a:rPr lang="en-US" altLang="ko-KR" dirty="0" smtClean="0">
                <a:solidFill>
                  <a:schemeClr val="tx1"/>
                </a:solidFill>
              </a:rPr>
              <a:t> &lt;</a:t>
            </a:r>
            <a:r>
              <a:rPr lang="ko-KR" altLang="en-US" dirty="0" smtClean="0">
                <a:solidFill>
                  <a:schemeClr val="tx1"/>
                </a:solidFill>
              </a:rPr>
              <a:t>로컬파일명</a:t>
            </a:r>
            <a:r>
              <a:rPr lang="en-US" altLang="ko-KR" dirty="0" smtClean="0">
                <a:solidFill>
                  <a:schemeClr val="tx1"/>
                </a:solidFill>
              </a:rPr>
              <a:t>…&gt;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 저장된 파일을 로컬 파일 시스템으로 불러온다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–get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&lt;</a:t>
            </a:r>
            <a:r>
              <a:rPr lang="ko-KR" altLang="en-US" dirty="0" smtClean="0">
                <a:solidFill>
                  <a:schemeClr val="tx1"/>
                </a:solidFill>
              </a:rPr>
              <a:t>로컬 파일명 또는 로컬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파일 복사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&lt;HDFS </a:t>
            </a:r>
            <a:r>
              <a:rPr lang="ko-KR" altLang="en-US" dirty="0" smtClean="0">
                <a:solidFill>
                  <a:schemeClr val="tx1"/>
                </a:solidFill>
              </a:rPr>
              <a:t>소스 파일명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 err="1" smtClean="0">
                <a:solidFill>
                  <a:schemeClr val="tx1"/>
                </a:solidFill>
              </a:rPr>
              <a:t>타겟</a:t>
            </a:r>
            <a:r>
              <a:rPr lang="ko-KR" altLang="en-US" dirty="0" smtClean="0">
                <a:solidFill>
                  <a:schemeClr val="tx1"/>
                </a:solidFill>
              </a:rPr>
              <a:t> 파일명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지정한 모든 파일을 합쳐 로컬 파일 시스템에 하나의 파일로 생성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getmerge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&lt;HDFS </a:t>
            </a:r>
            <a:r>
              <a:rPr lang="ko-KR" altLang="en-US" dirty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 &lt;</a:t>
            </a:r>
            <a:r>
              <a:rPr lang="ko-KR" altLang="en-US" dirty="0">
                <a:solidFill>
                  <a:schemeClr val="tx1"/>
                </a:solidFill>
              </a:rPr>
              <a:t>로컬 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의 파일을 타깃 경로로 이동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 -</a:t>
            </a:r>
            <a:r>
              <a:rPr lang="en-US" altLang="ko-KR" dirty="0">
                <a:solidFill>
                  <a:schemeClr val="tx1"/>
                </a:solidFill>
              </a:rPr>
              <a:t>mv &lt;HDFS </a:t>
            </a:r>
            <a:r>
              <a:rPr lang="ko-KR" altLang="en-US" dirty="0" smtClean="0">
                <a:solidFill>
                  <a:schemeClr val="tx1"/>
                </a:solidFill>
              </a:rPr>
              <a:t> 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&lt; </a:t>
            </a:r>
            <a:r>
              <a:rPr lang="ko-KR" altLang="en-US" dirty="0" err="1">
                <a:solidFill>
                  <a:schemeClr val="tx1"/>
                </a:solidFill>
              </a:rPr>
              <a:t>타겟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48226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디렉토리에</a:t>
            </a:r>
            <a:r>
              <a:rPr lang="ko-KR" altLang="en-US" dirty="0" smtClean="0">
                <a:solidFill>
                  <a:schemeClr val="tx1"/>
                </a:solidFill>
              </a:rPr>
              <a:t> 대한 권한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</a:t>
            </a:r>
            <a:r>
              <a:rPr lang="en-US" altLang="ko-KR" dirty="0" err="1" smtClean="0">
                <a:solidFill>
                  <a:schemeClr val="tx1"/>
                </a:solidFill>
              </a:rPr>
              <a:t>chmod</a:t>
            </a:r>
            <a:r>
              <a:rPr lang="en-US" altLang="ko-KR" dirty="0" smtClean="0">
                <a:solidFill>
                  <a:schemeClr val="tx1"/>
                </a:solidFill>
              </a:rPr>
              <a:t> [-R] &lt;</a:t>
            </a:r>
            <a:r>
              <a:rPr lang="ko-KR" altLang="en-US" dirty="0" smtClean="0">
                <a:solidFill>
                  <a:schemeClr val="tx1"/>
                </a:solidFill>
              </a:rPr>
              <a:t>권한모드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대해 소유권 </a:t>
            </a:r>
            <a:r>
              <a:rPr lang="ko-KR" altLang="en-US" dirty="0">
                <a:solidFill>
                  <a:schemeClr val="tx1"/>
                </a:solidFill>
              </a:rPr>
              <a:t>변경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</a:t>
            </a:r>
            <a:r>
              <a:rPr lang="en-US" altLang="ko-KR" dirty="0" err="1" smtClean="0">
                <a:solidFill>
                  <a:schemeClr val="tx1"/>
                </a:solidFill>
              </a:rPr>
              <a:t>chown</a:t>
            </a:r>
            <a:r>
              <a:rPr lang="en-US" altLang="ko-KR" dirty="0" smtClean="0">
                <a:solidFill>
                  <a:schemeClr val="tx1"/>
                </a:solidFill>
              </a:rPr>
              <a:t> [-R]  &lt;</a:t>
            </a:r>
            <a:r>
              <a:rPr lang="ko-KR" altLang="en-US" dirty="0" smtClean="0">
                <a:solidFill>
                  <a:schemeClr val="tx1"/>
                </a:solidFill>
              </a:rPr>
              <a:t>사용자명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  <a:r>
              <a:rPr lang="ko-KR" altLang="en-US" dirty="0" err="1" smtClean="0">
                <a:solidFill>
                  <a:schemeClr val="tx1"/>
                </a:solidFill>
              </a:rPr>
              <a:t>그룹명</a:t>
            </a:r>
            <a:r>
              <a:rPr lang="en-US" altLang="ko-KR" dirty="0" smtClean="0">
                <a:solidFill>
                  <a:schemeClr val="tx1"/>
                </a:solidFill>
              </a:rPr>
              <a:t>&gt;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$ HDFS</a:t>
            </a:r>
            <a:r>
              <a:rPr lang="ko-KR" altLang="en-US" dirty="0">
                <a:solidFill>
                  <a:schemeClr val="tx1"/>
                </a:solidFill>
              </a:rPr>
              <a:t>상의 파일이나 </a:t>
            </a:r>
            <a:r>
              <a:rPr lang="ko-KR" altLang="en-US" dirty="0" err="1">
                <a:solidFill>
                  <a:schemeClr val="tx1"/>
                </a:solidFill>
              </a:rPr>
              <a:t>디렉토리에</a:t>
            </a:r>
            <a:r>
              <a:rPr lang="ko-KR" altLang="en-US" dirty="0">
                <a:solidFill>
                  <a:schemeClr val="tx1"/>
                </a:solidFill>
              </a:rPr>
              <a:t> 대해 소유권 </a:t>
            </a:r>
            <a:r>
              <a:rPr lang="ko-KR" altLang="en-US" dirty="0" smtClean="0">
                <a:solidFill>
                  <a:schemeClr val="tx1"/>
                </a:solidFill>
              </a:rPr>
              <a:t>그룹 변경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-</a:t>
            </a:r>
            <a:r>
              <a:rPr lang="en-US" altLang="ko-KR" dirty="0" err="1" smtClean="0">
                <a:solidFill>
                  <a:schemeClr val="tx1"/>
                </a:solidFill>
              </a:rPr>
              <a:t>chgrp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[-R]  &lt;</a:t>
            </a:r>
            <a:r>
              <a:rPr lang="ko-KR" altLang="en-US" dirty="0">
                <a:solidFill>
                  <a:schemeClr val="tx1"/>
                </a:solidFill>
              </a:rPr>
              <a:t>사용자명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 err="1">
                <a:solidFill>
                  <a:schemeClr val="tx1"/>
                </a:solidFill>
              </a:rPr>
              <a:t>그룹명</a:t>
            </a:r>
            <a:r>
              <a:rPr lang="en-US" altLang="ko-KR" dirty="0">
                <a:solidFill>
                  <a:schemeClr val="tx1"/>
                </a:solidFill>
              </a:rPr>
              <a:t>&gt; &lt;HDFS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상의 </a:t>
            </a:r>
            <a:r>
              <a:rPr lang="ko-KR" altLang="en-US" dirty="0" smtClean="0">
                <a:solidFill>
                  <a:schemeClr val="tx1"/>
                </a:solidFill>
              </a:rPr>
              <a:t> 지정한 경로에 대해 상태 정보를 반환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-stat [-%b-%F-%n-%o-%r-%y-%Y]  &lt;</a:t>
            </a:r>
            <a:r>
              <a:rPr lang="en-US" altLang="ko-KR" dirty="0">
                <a:solidFill>
                  <a:schemeClr val="tx1"/>
                </a:solidFill>
              </a:rPr>
              <a:t>HDFS </a:t>
            </a:r>
            <a:r>
              <a:rPr lang="ko-KR" altLang="en-US" dirty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%b </a:t>
            </a:r>
            <a:r>
              <a:rPr lang="ko-KR" altLang="en-US" dirty="0" smtClean="0">
                <a:solidFill>
                  <a:schemeClr val="tx1"/>
                </a:solidFill>
              </a:rPr>
              <a:t>블록단위의 파일 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%F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</a:t>
            </a:r>
            <a:r>
              <a:rPr lang="ko-KR" altLang="en-US" dirty="0" smtClean="0">
                <a:solidFill>
                  <a:schemeClr val="tx1"/>
                </a:solidFill>
              </a:rPr>
              <a:t> 경우 </a:t>
            </a:r>
            <a:r>
              <a:rPr lang="en-US" altLang="ko-KR" dirty="0" smtClean="0">
                <a:solidFill>
                  <a:schemeClr val="tx1"/>
                </a:solidFill>
              </a:rPr>
              <a:t>‘directory’, </a:t>
            </a:r>
            <a:r>
              <a:rPr lang="ko-KR" altLang="en-US" dirty="0" smtClean="0">
                <a:solidFill>
                  <a:schemeClr val="tx1"/>
                </a:solidFill>
              </a:rPr>
              <a:t>파일인 경우 </a:t>
            </a:r>
            <a:r>
              <a:rPr lang="en-US" altLang="ko-KR" dirty="0" smtClean="0">
                <a:solidFill>
                  <a:schemeClr val="tx1"/>
                </a:solidFill>
              </a:rPr>
              <a:t>‘regular file’</a:t>
            </a:r>
            <a:r>
              <a:rPr lang="ko-KR" altLang="en-US" dirty="0" smtClean="0">
                <a:solidFill>
                  <a:schemeClr val="tx1"/>
                </a:solidFill>
              </a:rPr>
              <a:t>문자열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%n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디렉토리명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%o </a:t>
            </a:r>
            <a:r>
              <a:rPr lang="ko-KR" altLang="en-US" dirty="0" smtClean="0">
                <a:solidFill>
                  <a:schemeClr val="tx1"/>
                </a:solidFill>
              </a:rPr>
              <a:t>블록크기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%r </a:t>
            </a:r>
            <a:r>
              <a:rPr lang="ko-KR" altLang="en-US" dirty="0" smtClean="0">
                <a:solidFill>
                  <a:schemeClr val="tx1"/>
                </a:solidFill>
              </a:rPr>
              <a:t>복제파일 개수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yyyy</a:t>
            </a:r>
            <a:r>
              <a:rPr lang="en-US" altLang="ko-KR" dirty="0" smtClean="0">
                <a:solidFill>
                  <a:schemeClr val="tx1"/>
                </a:solidFill>
              </a:rPr>
              <a:t>-MM-</a:t>
            </a:r>
            <a:r>
              <a:rPr lang="en-US" altLang="ko-KR" dirty="0" err="1" smtClean="0">
                <a:solidFill>
                  <a:schemeClr val="tx1"/>
                </a:solidFill>
              </a:rPr>
              <a:t>dd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HH:mm:ss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%Y </a:t>
            </a:r>
            <a:r>
              <a:rPr lang="ko-KR" altLang="en-US" dirty="0" smtClean="0">
                <a:solidFill>
                  <a:schemeClr val="tx1"/>
                </a:solidFill>
              </a:rPr>
              <a:t>갱신일자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유닉스 타임스탬프 형식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파일 존재여부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크기 </a:t>
            </a: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ko-KR" altLang="en-US" dirty="0" smtClean="0">
                <a:solidFill>
                  <a:schemeClr val="tx1"/>
                </a:solidFill>
              </a:rPr>
              <a:t>인지 여부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디렉토리인지</a:t>
            </a:r>
            <a:r>
              <a:rPr lang="ko-KR" altLang="en-US" dirty="0" smtClean="0">
                <a:solidFill>
                  <a:schemeClr val="tx1"/>
                </a:solidFill>
              </a:rPr>
              <a:t> 여부를 반환한다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fs</a:t>
            </a:r>
            <a:r>
              <a:rPr lang="en-US" altLang="ko-KR" dirty="0" smtClean="0">
                <a:solidFill>
                  <a:schemeClr val="tx1"/>
                </a:solidFill>
              </a:rPr>
              <a:t> –test –[</a:t>
            </a:r>
            <a:r>
              <a:rPr lang="en-US" altLang="ko-KR" dirty="0" err="1" smtClean="0">
                <a:solidFill>
                  <a:schemeClr val="tx1"/>
                </a:solidFill>
              </a:rPr>
              <a:t>ezd</a:t>
            </a:r>
            <a:r>
              <a:rPr lang="en-US" altLang="ko-KR" dirty="0" smtClean="0">
                <a:solidFill>
                  <a:schemeClr val="tx1"/>
                </a:solidFill>
              </a:rPr>
              <a:t>] &lt;HDFS </a:t>
            </a:r>
            <a:r>
              <a:rPr lang="ko-KR" altLang="en-US" dirty="0" smtClean="0">
                <a:solidFill>
                  <a:schemeClr val="tx1"/>
                </a:solidFill>
              </a:rPr>
              <a:t>파일명 또는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hadoop</a:t>
            </a:r>
            <a:r>
              <a:rPr lang="en-US" altLang="ko-KR" b="1" dirty="0"/>
              <a:t> fs -</a:t>
            </a:r>
            <a:r>
              <a:rPr lang="ko-KR" altLang="en-US" b="1" dirty="0"/>
              <a:t>옵션 </a:t>
            </a:r>
            <a:r>
              <a:rPr lang="en-US" altLang="ko-KR" b="1" dirty="0" smtClean="0"/>
              <a:t>…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 smtClean="0"/>
              <a:t>HDFS </a:t>
            </a:r>
            <a:r>
              <a:rPr lang="ko-KR" altLang="en-US" b="1" dirty="0" smtClean="0"/>
              <a:t>관리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47178" y="1655379"/>
            <a:ext cx="10943808" cy="1113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HDFS</a:t>
            </a:r>
            <a:r>
              <a:rPr lang="ko-KR" altLang="en-US" dirty="0" smtClean="0">
                <a:solidFill>
                  <a:schemeClr val="tx1"/>
                </a:solidFill>
              </a:rPr>
              <a:t>에서 삭제한 파일이 임시 저장된 폴더를 완전히 비운다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$ </a:t>
            </a:r>
            <a:r>
              <a:rPr lang="en-US" altLang="ko-KR" dirty="0" err="1" smtClean="0">
                <a:solidFill>
                  <a:schemeClr val="tx1"/>
                </a:solidFill>
              </a:rPr>
              <a:t>hadoop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–expunge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3180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안전모드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</a:t>
            </a:r>
            <a:r>
              <a:rPr lang="ko-KR" altLang="en-US" dirty="0" smtClean="0"/>
              <a:t> </a:t>
            </a:r>
            <a:r>
              <a:rPr lang="ko-KR" altLang="en-US" dirty="0"/>
              <a:t>실행 후 </a:t>
            </a:r>
            <a:r>
              <a:rPr lang="en-US" altLang="ko-KR" dirty="0"/>
              <a:t>^z </a:t>
            </a:r>
            <a:r>
              <a:rPr lang="ko-KR" altLang="en-US" dirty="0"/>
              <a:t>나 </a:t>
            </a:r>
            <a:r>
              <a:rPr lang="en-US" altLang="ko-KR" dirty="0"/>
              <a:t>^s </a:t>
            </a:r>
            <a:r>
              <a:rPr lang="ko-KR" altLang="en-US" dirty="0"/>
              <a:t>와 같이 비정상 종료를 할 경우 </a:t>
            </a:r>
            <a:r>
              <a:rPr lang="en-US" altLang="ko-KR" dirty="0" err="1"/>
              <a:t>hadoop</a:t>
            </a:r>
            <a:r>
              <a:rPr lang="ko-KR" altLang="en-US" dirty="0"/>
              <a:t>은 </a:t>
            </a:r>
            <a:r>
              <a:rPr lang="en-US" altLang="ko-KR" dirty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safe</a:t>
            </a:r>
            <a:r>
              <a:rPr lang="ko-KR" altLang="en-US" dirty="0"/>
              <a:t>모드로 진입하게 된다</a:t>
            </a:r>
            <a:r>
              <a:rPr lang="en-US" altLang="ko-KR" dirty="0"/>
              <a:t>. </a:t>
            </a: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en-US" altLang="ko-KR" dirty="0" err="1"/>
              <a:t>hdfs</a:t>
            </a:r>
            <a:r>
              <a:rPr lang="ko-KR" altLang="en-US" dirty="0"/>
              <a:t>을 조작하면 다음과 같은 에러 </a:t>
            </a:r>
            <a:r>
              <a:rPr lang="ko-KR" altLang="en-US" dirty="0" smtClean="0"/>
              <a:t>메시지가 </a:t>
            </a:r>
            <a:r>
              <a:rPr lang="ko-KR" altLang="en-US" dirty="0"/>
              <a:t>출력된다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org.apache.hadoop.hdfs.server.namenode.SafeModeException</a:t>
            </a:r>
            <a:r>
              <a:rPr lang="en-US" altLang="ko-KR" dirty="0"/>
              <a:t>: Cannot</a:t>
            </a:r>
          </a:p>
          <a:p>
            <a:r>
              <a:rPr lang="en-US" altLang="ko-KR" dirty="0"/>
              <a:t>delete /output. Name node is in safe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안전모드에서 </a:t>
            </a:r>
            <a:r>
              <a:rPr lang="ko-KR" altLang="en-US" dirty="0"/>
              <a:t>파일 시스템 </a:t>
            </a:r>
            <a:r>
              <a:rPr lang="ko-KR" altLang="en-US" dirty="0" err="1"/>
              <a:t>메터데이터로의</a:t>
            </a:r>
            <a:r>
              <a:rPr lang="ko-KR" altLang="en-US" dirty="0"/>
              <a:t> 접근</a:t>
            </a:r>
            <a:r>
              <a:rPr lang="en-US" altLang="ko-KR" dirty="0"/>
              <a:t>(</a:t>
            </a:r>
            <a:r>
              <a:rPr lang="ko-KR" altLang="en-US" dirty="0" err="1"/>
              <a:t>디렉토리</a:t>
            </a:r>
            <a:r>
              <a:rPr lang="ko-KR" altLang="en-US" dirty="0"/>
              <a:t> 목록 조회 같은</a:t>
            </a:r>
            <a:r>
              <a:rPr lang="en-US" altLang="ko-KR" dirty="0"/>
              <a:t>)</a:t>
            </a:r>
            <a:r>
              <a:rPr lang="ko-KR" altLang="en-US" dirty="0" smtClean="0"/>
              <a:t>은 정상 </a:t>
            </a:r>
            <a:r>
              <a:rPr lang="ko-KR" altLang="en-US" dirty="0"/>
              <a:t>동작한다</a:t>
            </a:r>
            <a:r>
              <a:rPr lang="en-US" altLang="ko-KR" dirty="0"/>
              <a:t>. </a:t>
            </a:r>
            <a:r>
              <a:rPr lang="ko-KR" altLang="en-US" dirty="0"/>
              <a:t>만일 파일 읽기도 해당 블록이 클러스터에 있는 현재의 </a:t>
            </a:r>
            <a:r>
              <a:rPr lang="ko-KR" altLang="en-US" dirty="0" smtClean="0"/>
              <a:t>데이터 </a:t>
            </a:r>
            <a:r>
              <a:rPr lang="ko-KR" altLang="en-US" dirty="0" err="1"/>
              <a:t>노드</a:t>
            </a:r>
            <a:r>
              <a:rPr lang="ko-KR" altLang="en-US" dirty="0"/>
              <a:t> 상에 존재한다면 정상 동작한다</a:t>
            </a:r>
            <a:r>
              <a:rPr lang="en-US" altLang="ko-KR" dirty="0"/>
              <a:t>. </a:t>
            </a:r>
            <a:r>
              <a:rPr lang="ko-KR" altLang="en-US" dirty="0"/>
              <a:t>그러나 파일 변경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smtClean="0"/>
              <a:t>또는 이름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  <a:r>
              <a:rPr lang="ko-KR" altLang="en-US" dirty="0"/>
              <a:t>은 항상 실패한다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안전모드 진입과 해제</a:t>
            </a:r>
          </a:p>
          <a:p>
            <a:r>
              <a:rPr lang="ko-KR" altLang="en-US" dirty="0" smtClean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get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wait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enter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safemode</a:t>
            </a:r>
            <a:r>
              <a:rPr lang="en-US" altLang="ko-KR" dirty="0"/>
              <a:t> leave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4899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도구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dfsadmin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ko-KR" altLang="en-US" dirty="0"/>
              <a:t>도구는 </a:t>
            </a:r>
            <a:r>
              <a:rPr lang="en-US" altLang="ko-KR" dirty="0"/>
              <a:t>HDFS </a:t>
            </a:r>
            <a:r>
              <a:rPr lang="ko-KR" altLang="en-US" dirty="0"/>
              <a:t>상태 정보를 조회하는 것 뿐만 아니라 </a:t>
            </a:r>
            <a:r>
              <a:rPr lang="en-US" altLang="ko-KR" dirty="0"/>
              <a:t>HDFS </a:t>
            </a:r>
            <a:r>
              <a:rPr lang="ko-KR" altLang="en-US" dirty="0" smtClean="0"/>
              <a:t>상에서 다양한 </a:t>
            </a:r>
            <a:r>
              <a:rPr lang="ko-KR" altLang="en-US" dirty="0"/>
              <a:t>관리 동작을 수행하는 다목적 도구이다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dfsadmin</a:t>
            </a:r>
            <a:r>
              <a:rPr lang="en-US" altLang="ko-KR" dirty="0"/>
              <a:t> </a:t>
            </a:r>
            <a:r>
              <a:rPr lang="en-US" altLang="ko-KR" dirty="0" smtClean="0"/>
              <a:t>–help</a:t>
            </a:r>
          </a:p>
          <a:p>
            <a:r>
              <a:rPr lang="en-US" altLang="ko-KR" dirty="0" smtClean="0"/>
              <a:t>  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파일 </a:t>
            </a:r>
            <a:r>
              <a:rPr lang="ko-KR" altLang="en-US" dirty="0"/>
              <a:t>시스템 점검 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점검하여 사라지거나</a:t>
            </a:r>
            <a:r>
              <a:rPr lang="en-US" altLang="ko-KR" dirty="0"/>
              <a:t>, </a:t>
            </a:r>
            <a:r>
              <a:rPr lang="ko-KR" altLang="en-US" dirty="0"/>
              <a:t>적게 또는 많이 복제된 블록을 </a:t>
            </a:r>
            <a:r>
              <a:rPr lang="ko-KR" altLang="en-US" dirty="0" smtClean="0"/>
              <a:t>찾아준다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과잉 복제된 블록을 </a:t>
            </a:r>
            <a:r>
              <a:rPr lang="en-US" altLang="ko-KR" dirty="0"/>
              <a:t>HDFS</a:t>
            </a:r>
            <a:r>
              <a:rPr lang="ko-KR" altLang="en-US" dirty="0"/>
              <a:t>는 자동으로 삭제한다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부족하게 복제된 블록은 목표 복제 수를 충족할 때까지 생성한다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metasave</a:t>
            </a:r>
            <a:r>
              <a:rPr lang="en-US" altLang="ko-KR" dirty="0"/>
              <a:t> </a:t>
            </a:r>
            <a:r>
              <a:rPr lang="ko-KR" altLang="en-US" dirty="0"/>
              <a:t>를 사용하면 복제되고 있는 블록에 대한 </a:t>
            </a:r>
            <a:r>
              <a:rPr lang="ko-KR" altLang="en-US" dirty="0" err="1" smtClean="0"/>
              <a:t>정보조회할</a:t>
            </a:r>
            <a:r>
              <a:rPr lang="ko-KR" altLang="en-US" dirty="0" smtClean="0"/>
              <a:t>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잘못 복제된 블록</a:t>
            </a:r>
            <a:r>
              <a:rPr lang="en-US" altLang="ko-KR" dirty="0"/>
              <a:t>(</a:t>
            </a:r>
            <a:r>
              <a:rPr lang="ko-KR" altLang="en-US" dirty="0"/>
              <a:t>해당 블록의 </a:t>
            </a:r>
            <a:r>
              <a:rPr lang="ko-KR" altLang="en-US" dirty="0" err="1"/>
              <a:t>복제본</a:t>
            </a:r>
            <a:r>
              <a:rPr lang="ko-KR" altLang="en-US" dirty="0"/>
              <a:t> 모두가 같은 </a:t>
            </a:r>
            <a:r>
              <a:rPr lang="ko-KR" altLang="en-US" dirty="0" err="1"/>
              <a:t>랙에</a:t>
            </a:r>
            <a:r>
              <a:rPr lang="ko-KR" altLang="en-US" dirty="0"/>
              <a:t> 있을 경우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smtClean="0"/>
              <a:t>자동으로 </a:t>
            </a:r>
            <a:r>
              <a:rPr lang="ko-KR" altLang="en-US" dirty="0"/>
              <a:t>잘못 복제된 블록을 </a:t>
            </a:r>
            <a:r>
              <a:rPr lang="ko-KR" altLang="en-US" dirty="0" err="1"/>
              <a:t>재복제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/output/part-r-00000 -files -blocks -racks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178" y="2584796"/>
            <a:ext cx="9963807" cy="11756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fsck</a:t>
            </a:r>
            <a:r>
              <a:rPr lang="en-US" altLang="ko-KR" dirty="0" smtClean="0">
                <a:solidFill>
                  <a:schemeClr val="tx1"/>
                </a:solidFill>
              </a:rPr>
              <a:t> :  </a:t>
            </a:r>
            <a:r>
              <a:rPr lang="ko-KR" altLang="en-US" dirty="0" smtClean="0">
                <a:solidFill>
                  <a:schemeClr val="tx1"/>
                </a:solidFill>
              </a:rPr>
              <a:t>파일 시스템 상태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/>
                </a:solidFill>
              </a:rPr>
              <a:t>balancer : HDFS </a:t>
            </a:r>
            <a:r>
              <a:rPr lang="ko-KR" altLang="en-US" dirty="0" err="1" smtClean="0">
                <a:solidFill>
                  <a:schemeClr val="tx1"/>
                </a:solidFill>
              </a:rPr>
              <a:t>재균형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daemonlog</a:t>
            </a:r>
            <a:r>
              <a:rPr lang="en-US" altLang="ko-KR" dirty="0" smtClean="0">
                <a:solidFill>
                  <a:schemeClr val="tx1"/>
                </a:solidFill>
              </a:rPr>
              <a:t> : </a:t>
            </a:r>
            <a:r>
              <a:rPr lang="ko-KR" altLang="en-US" dirty="0" smtClean="0">
                <a:solidFill>
                  <a:schemeClr val="tx1"/>
                </a:solidFill>
              </a:rPr>
              <a:t>로그 레벨 동적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tx1"/>
                </a:solidFill>
              </a:rPr>
              <a:t>dfsadmin</a:t>
            </a:r>
            <a:r>
              <a:rPr lang="en-US" altLang="ko-KR" dirty="0" smtClean="0">
                <a:solidFill>
                  <a:schemeClr val="tx1"/>
                </a:solidFill>
              </a:rPr>
              <a:t> : HDFS </a:t>
            </a:r>
            <a:r>
              <a:rPr lang="ko-KR" altLang="en-US" dirty="0" smtClean="0">
                <a:solidFill>
                  <a:schemeClr val="tx1"/>
                </a:solidFill>
              </a:rPr>
              <a:t>상태 확인</a:t>
            </a:r>
            <a:r>
              <a:rPr lang="en-US" altLang="ko-KR" dirty="0" smtClean="0">
                <a:solidFill>
                  <a:schemeClr val="tx1"/>
                </a:solidFill>
              </a:rPr>
              <a:t>, HDFS </a:t>
            </a:r>
            <a:r>
              <a:rPr lang="ko-KR" altLang="en-US" dirty="0" smtClean="0">
                <a:solidFill>
                  <a:schemeClr val="tx1"/>
                </a:solidFill>
              </a:rPr>
              <a:t>퇴거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DataNode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참가 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1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01048" y="1057847"/>
            <a:ext cx="10872293" cy="416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비즈니스 분야의 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수익개선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고객확보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비용절감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새로운 비즈니스 창출</a:t>
            </a:r>
            <a:endParaRPr lang="en-US" altLang="ko-KR" sz="2100" dirty="0" smtClean="0"/>
          </a:p>
          <a:p>
            <a:pPr lvl="1"/>
            <a:r>
              <a:rPr lang="en-US" altLang="ko-KR" sz="2100" dirty="0" smtClean="0"/>
              <a:t>Ex) </a:t>
            </a:r>
            <a:r>
              <a:rPr lang="ko-KR" altLang="en-US" sz="2100" dirty="0" smtClean="0"/>
              <a:t>추천 시스템</a:t>
            </a:r>
            <a:r>
              <a:rPr lang="en-US" altLang="ko-KR" sz="2100" dirty="0" smtClean="0"/>
              <a:t>, </a:t>
            </a:r>
            <a:r>
              <a:rPr lang="ko-KR" altLang="en-US" sz="2100" dirty="0" err="1" smtClean="0"/>
              <a:t>클릭률</a:t>
            </a:r>
            <a:r>
              <a:rPr lang="ko-KR" altLang="en-US" sz="2100" dirty="0" smtClean="0"/>
              <a:t> 기반 마케팅</a:t>
            </a:r>
            <a:endParaRPr lang="en-US" altLang="ko-KR" sz="2100" dirty="0" smtClean="0"/>
          </a:p>
          <a:p>
            <a:pPr lvl="1"/>
            <a:endParaRPr lang="en-US" altLang="ko-KR" sz="2100" dirty="0"/>
          </a:p>
          <a:p>
            <a:r>
              <a:rPr lang="en-US" altLang="ko-KR" sz="1800" dirty="0" smtClean="0"/>
              <a:t> </a:t>
            </a:r>
            <a:r>
              <a:rPr lang="ko-KR" altLang="en-US" sz="1800" dirty="0" smtClean="0"/>
              <a:t>공공서비스 분야의 </a:t>
            </a:r>
            <a:r>
              <a:rPr lang="ko-KR" altLang="en-US" sz="1800" dirty="0" err="1" smtClean="0"/>
              <a:t>빅데이터</a:t>
            </a:r>
            <a:r>
              <a:rPr lang="ko-KR" altLang="en-US" sz="1800" dirty="0" smtClean="0"/>
              <a:t> 가치</a:t>
            </a:r>
            <a:endParaRPr lang="en-US" altLang="ko-KR" sz="18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국정 현안 사전 대응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변화 및 위험 징후 파악 시간 단축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ko-KR" altLang="en-US" sz="2100" dirty="0" smtClean="0"/>
              <a:t>경제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복지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안전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고령화 등 국가 현안에 합리적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적극적으로 대응하는 예방행정 체계 강화</a:t>
            </a:r>
            <a:endParaRPr lang="en-US" altLang="ko-KR" sz="2100" dirty="0" smtClean="0"/>
          </a:p>
          <a:p>
            <a:pPr marL="800100" lvl="1" indent="-342900">
              <a:buFontTx/>
              <a:buChar char="-"/>
            </a:pPr>
            <a:r>
              <a:rPr lang="en-US" altLang="ko-KR" sz="2100" dirty="0" smtClean="0"/>
              <a:t>Ex) </a:t>
            </a:r>
            <a:r>
              <a:rPr lang="ko-KR" altLang="en-US" sz="2100" dirty="0" smtClean="0"/>
              <a:t>범죄발생 최소화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자연재해의 조기 감지와 대응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교통사고의 감소</a:t>
            </a:r>
            <a:endParaRPr lang="en-US" altLang="ko-KR" sz="21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 smtClean="0"/>
              <a:t>로</a:t>
            </a:r>
            <a:r>
              <a:rPr lang="ko-KR" altLang="en-US" b="1" dirty="0" err="1"/>
              <a:t>깅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log4j</a:t>
            </a:r>
            <a:r>
              <a:rPr lang="ko-KR" altLang="en-US" dirty="0"/>
              <a:t>는 자바기반 </a:t>
            </a:r>
            <a:r>
              <a:rPr lang="ko-KR" altLang="en-US" dirty="0" err="1"/>
              <a:t>로깅</a:t>
            </a:r>
            <a:r>
              <a:rPr lang="ko-KR" altLang="en-US" dirty="0"/>
              <a:t> 유틸리티이다</a:t>
            </a:r>
            <a:r>
              <a:rPr lang="en-US" altLang="ko-KR" dirty="0"/>
              <a:t>. </a:t>
            </a:r>
            <a:r>
              <a:rPr lang="ko-KR" altLang="en-US" dirty="0"/>
              <a:t>디버그용 도구로 주로 사용되고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log4j</a:t>
            </a:r>
            <a:r>
              <a:rPr lang="ko-KR" altLang="en-US" dirty="0"/>
              <a:t>의 최근 버전에 의하면 높은 등급에서 낮은 등급으로의 </a:t>
            </a:r>
            <a:r>
              <a:rPr lang="en-US" altLang="ko-KR" dirty="0"/>
              <a:t>6</a:t>
            </a:r>
            <a:r>
              <a:rPr lang="ko-KR" altLang="en-US" dirty="0"/>
              <a:t>개 로그 </a:t>
            </a:r>
            <a:r>
              <a:rPr lang="ko-KR" altLang="en-US" dirty="0" smtClean="0"/>
              <a:t>레벨을 </a:t>
            </a:r>
            <a:r>
              <a:rPr lang="ko-KR" altLang="en-US" dirty="0"/>
              <a:t>가지고 있다</a:t>
            </a:r>
            <a:r>
              <a:rPr lang="en-US" altLang="ko-KR" dirty="0"/>
              <a:t>. </a:t>
            </a:r>
            <a:r>
              <a:rPr lang="ko-KR" altLang="en-US" dirty="0"/>
              <a:t>설정 파일에 </a:t>
            </a:r>
            <a:r>
              <a:rPr lang="ko-KR" altLang="en-US" dirty="0" err="1"/>
              <a:t>대상별</a:t>
            </a:r>
            <a:r>
              <a:rPr lang="en-US" altLang="ko-KR" dirty="0"/>
              <a:t>(</a:t>
            </a:r>
            <a:r>
              <a:rPr lang="ko-KR" altLang="en-US" dirty="0"/>
              <a:t>자바에서는 패키지</a:t>
            </a:r>
            <a:r>
              <a:rPr lang="en-US" altLang="ko-KR" dirty="0"/>
              <a:t>)</a:t>
            </a:r>
            <a:r>
              <a:rPr lang="ko-KR" altLang="en-US" dirty="0"/>
              <a:t>로 레벨을 지정이 </a:t>
            </a:r>
            <a:r>
              <a:rPr lang="ko-KR" altLang="en-US" dirty="0" smtClean="0"/>
              <a:t>가능하고 </a:t>
            </a:r>
            <a:r>
              <a:rPr lang="ko-KR" altLang="en-US" dirty="0"/>
              <a:t>그 등급 이상의 로그만 저장하는 방식이다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/>
              <a:t>log4j </a:t>
            </a:r>
            <a:r>
              <a:rPr lang="ko-KR" altLang="en-US" dirty="0"/>
              <a:t>로그 설정파일을 통해 로그 수준을 지정할 수 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 </a:t>
            </a:r>
            <a:r>
              <a:rPr lang="en-US" altLang="ko-KR" dirty="0"/>
              <a:t>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ko-KR" altLang="en-US" dirty="0"/>
              <a:t>로그 레벨</a:t>
            </a:r>
          </a:p>
          <a:p>
            <a:r>
              <a:rPr lang="ko-KR" altLang="en-US" dirty="0"/>
              <a:t> </a:t>
            </a:r>
            <a:r>
              <a:rPr lang="en-US" altLang="ko-KR" dirty="0" smtClean="0"/>
              <a:t>	FATAL , ERROR, WARN, INFO, DEBUG, TRACE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위 </a:t>
            </a:r>
            <a:r>
              <a:rPr lang="ko-KR" altLang="en-US" dirty="0"/>
              <a:t>내용처럼 디폴트는 </a:t>
            </a:r>
            <a:r>
              <a:rPr lang="ko-KR" altLang="en-US" dirty="0" err="1"/>
              <a:t>잡트래커나</a:t>
            </a:r>
            <a:r>
              <a:rPr lang="ko-KR" altLang="en-US" dirty="0"/>
              <a:t> 태스크크래커의 로그 레벨 설정이 주석처리 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주석을 풀고 </a:t>
            </a:r>
            <a:r>
              <a:rPr lang="ko-KR" altLang="en-US" dirty="0" err="1"/>
              <a:t>하둡을</a:t>
            </a:r>
            <a:r>
              <a:rPr lang="ko-KR" altLang="en-US" dirty="0"/>
              <a:t> 재 시작 시키면 로그 레벨이 변경됩니다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6364" y="3483431"/>
            <a:ext cx="9963807" cy="1656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log4j.properties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 Custom Logging levels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#log4j.logger.org.apache.hadoop.mapred.JobTracker=DEBUG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log4j.logger.org.apache.hadoop.mapred.TaskTracker=DEBUG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en-US" altLang="ko-KR" dirty="0" smtClean="0">
                <a:solidFill>
                  <a:schemeClr val="tx1"/>
                </a:solidFill>
              </a:rPr>
              <a:t>log4j.logger.org.apache.hadoop.hdfs.server.namenode.FSNamesystem.audit=DEBUG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추가하기</a:t>
            </a:r>
            <a:endParaRPr lang="en-US" altLang="ko-KR" b="1" dirty="0"/>
          </a:p>
          <a:p>
            <a:r>
              <a:rPr lang="en-US" altLang="ko-KR" dirty="0"/>
              <a:t>1. include </a:t>
            </a:r>
            <a:r>
              <a:rPr lang="ko-KR" altLang="en-US" dirty="0"/>
              <a:t>파일에 새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추가한다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dfs.hosts</a:t>
            </a:r>
            <a:r>
              <a:rPr lang="ko-KR" altLang="en-US" dirty="0"/>
              <a:t>와 </a:t>
            </a:r>
            <a:r>
              <a:rPr lang="en-US" altLang="ko-KR" dirty="0" err="1"/>
              <a:t>mapreduce.jobtracker.hosts.filename</a:t>
            </a:r>
            <a:r>
              <a:rPr lang="ko-KR" altLang="en-US" dirty="0"/>
              <a:t>속성을 통해 하나의 공유 파일을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네임노드에</a:t>
            </a:r>
            <a:r>
              <a:rPr lang="ko-KR" altLang="en-US" dirty="0"/>
              <a:t> 허가된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새로 허가된 </a:t>
            </a:r>
            <a:r>
              <a:rPr lang="ko-KR" altLang="en-US" dirty="0" err="1"/>
              <a:t>태스크트래커</a:t>
            </a:r>
            <a:r>
              <a:rPr lang="ko-KR" altLang="en-US" dirty="0"/>
              <a:t> 집합을 </a:t>
            </a:r>
            <a:r>
              <a:rPr lang="ko-KR" altLang="en-US" dirty="0" err="1"/>
              <a:t>잡트래커에</a:t>
            </a:r>
            <a:r>
              <a:rPr lang="ko-KR" altLang="en-US" dirty="0"/>
              <a:t> 반영한다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새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제어 스크립트에 의해 장차 클러스터에서 사용될 수 있게 </a:t>
            </a:r>
            <a:r>
              <a:rPr lang="en-US" altLang="ko-KR" dirty="0"/>
              <a:t>slaves </a:t>
            </a:r>
            <a:r>
              <a:rPr lang="ko-KR" altLang="en-US" dirty="0"/>
              <a:t>파일을 </a:t>
            </a:r>
            <a:r>
              <a:rPr lang="ko-KR" altLang="en-US" dirty="0" smtClean="0"/>
              <a:t>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</a:t>
            </a:r>
            <a:r>
              <a:rPr lang="ko-KR" altLang="en-US" dirty="0" err="1"/>
              <a:t>대스크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시작한다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새로운 데이터 </a:t>
            </a:r>
            <a:r>
              <a:rPr lang="ko-KR" altLang="en-US" dirty="0" err="1"/>
              <a:t>노드와</a:t>
            </a:r>
            <a:r>
              <a:rPr lang="ko-KR" altLang="en-US" dirty="0"/>
              <a:t> 태스크 </a:t>
            </a:r>
            <a:r>
              <a:rPr lang="ko-KR" altLang="en-US" dirty="0" err="1"/>
              <a:t>트래커가</a:t>
            </a:r>
            <a:r>
              <a:rPr lang="ko-KR" altLang="en-US" dirty="0"/>
              <a:t> 웹 </a:t>
            </a:r>
            <a:r>
              <a:rPr lang="en-US" altLang="ko-KR" dirty="0"/>
              <a:t>UI</a:t>
            </a:r>
            <a:r>
              <a:rPr lang="ko-KR" altLang="en-US" dirty="0"/>
              <a:t>에 나타나는지를 확인한다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6259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클러스터에서 </a:t>
            </a:r>
            <a:r>
              <a:rPr lang="ko-KR" altLang="en-US" b="1" dirty="0" err="1"/>
              <a:t>노드를</a:t>
            </a:r>
            <a:r>
              <a:rPr lang="ko-KR" altLang="en-US" b="1" dirty="0"/>
              <a:t> 제거하기 </a:t>
            </a:r>
            <a:r>
              <a:rPr lang="en-US" altLang="ko-KR" b="1" dirty="0" smtClean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해제할 </a:t>
            </a:r>
            <a:r>
              <a:rPr lang="ko-KR" altLang="en-US" dirty="0" err="1"/>
              <a:t>노드의</a:t>
            </a:r>
            <a:r>
              <a:rPr lang="ko-KR" altLang="en-US" dirty="0"/>
              <a:t> 네트워크 주소를 </a:t>
            </a:r>
            <a:r>
              <a:rPr lang="en-US" altLang="ko-KR" dirty="0"/>
              <a:t>exclude </a:t>
            </a:r>
            <a:r>
              <a:rPr lang="ko-KR" altLang="en-US" dirty="0"/>
              <a:t>파일에 추가한다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include </a:t>
            </a:r>
            <a:r>
              <a:rPr lang="ko-KR" altLang="en-US" dirty="0"/>
              <a:t>파일은 수정하지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hosts.include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hdfs-site.xml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hosts</a:t>
            </a:r>
            <a:r>
              <a:rPr lang="ko-KR" altLang="en-US" dirty="0" smtClean="0"/>
              <a:t>와  </a:t>
            </a:r>
            <a:r>
              <a:rPr lang="en-US" altLang="ko-KR" dirty="0" err="1" smtClean="0"/>
              <a:t>hosts.exclude</a:t>
            </a:r>
            <a:r>
              <a:rPr lang="en-US" altLang="ko-KR" dirty="0" smtClean="0"/>
              <a:t> </a:t>
            </a:r>
            <a:r>
              <a:rPr lang="ko-KR" altLang="en-US" dirty="0"/>
              <a:t>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설정 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허가된 새로운 데이터 </a:t>
            </a:r>
            <a:r>
              <a:rPr lang="ko-KR" altLang="en-US" dirty="0" err="1"/>
              <a:t>노드</a:t>
            </a:r>
            <a:r>
              <a:rPr lang="ko-KR" altLang="en-US" dirty="0"/>
              <a:t> 집합을 가지고 </a:t>
            </a:r>
            <a:r>
              <a:rPr lang="ko-KR" altLang="en-US" dirty="0" err="1"/>
              <a:t>네임노드를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허가된 새로운 태스크 </a:t>
            </a:r>
            <a:r>
              <a:rPr lang="ko-KR" altLang="en-US" dirty="0" err="1"/>
              <a:t>트래커</a:t>
            </a:r>
            <a:r>
              <a:rPr lang="ko-KR" altLang="en-US" dirty="0"/>
              <a:t> 집합을 가지고 </a:t>
            </a:r>
            <a:r>
              <a:rPr lang="ko-KR" altLang="en-US" dirty="0" err="1"/>
              <a:t>잡</a:t>
            </a:r>
            <a:r>
              <a:rPr lang="ko-KR" altLang="en-US" dirty="0"/>
              <a:t> </a:t>
            </a:r>
            <a:r>
              <a:rPr lang="ko-KR" altLang="en-US" dirty="0" err="1"/>
              <a:t>트래커를</a:t>
            </a:r>
            <a:r>
              <a:rPr lang="ko-KR" altLang="en-US" dirty="0"/>
              <a:t> 갱신한다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웹 </a:t>
            </a:r>
            <a:r>
              <a:rPr lang="en-US" altLang="ko-KR" dirty="0"/>
              <a:t>UI</a:t>
            </a:r>
            <a:r>
              <a:rPr lang="ko-KR" altLang="en-US" dirty="0"/>
              <a:t>에 접속해서 해제할 데이터 </a:t>
            </a:r>
            <a:r>
              <a:rPr lang="ko-KR" altLang="en-US" dirty="0" err="1"/>
              <a:t>노드의</a:t>
            </a:r>
            <a:r>
              <a:rPr lang="ko-KR" altLang="en-US" dirty="0"/>
              <a:t> 관리 상태가 </a:t>
            </a:r>
            <a:r>
              <a:rPr lang="en-US" altLang="ko-KR" dirty="0"/>
              <a:t>"</a:t>
            </a:r>
            <a:r>
              <a:rPr lang="en-US" altLang="ko-KR" dirty="0" err="1"/>
              <a:t>Decommissinoning</a:t>
            </a:r>
            <a:r>
              <a:rPr lang="en-US" altLang="ko-KR" dirty="0"/>
              <a:t> in Progress"</a:t>
            </a:r>
            <a:r>
              <a:rPr lang="ko-KR" altLang="en-US" dirty="0"/>
              <a:t>로 </a:t>
            </a:r>
            <a:r>
              <a:rPr lang="ko-KR" altLang="en-US" dirty="0" smtClean="0"/>
              <a:t>변했는지 </a:t>
            </a:r>
            <a:r>
              <a:rPr lang="ko-KR" altLang="en-US" dirty="0"/>
              <a:t>확인한다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5. </a:t>
            </a:r>
            <a:r>
              <a:rPr lang="ko-KR" altLang="en-US" dirty="0"/>
              <a:t>모든 데이터 </a:t>
            </a:r>
            <a:r>
              <a:rPr lang="ko-KR" altLang="en-US" dirty="0" err="1"/>
              <a:t>노드가</a:t>
            </a:r>
            <a:r>
              <a:rPr lang="ko-KR" altLang="en-US" dirty="0"/>
              <a:t> 블록 복사를 완료하면 관리 상태가 </a:t>
            </a:r>
            <a:r>
              <a:rPr lang="en-US" altLang="ko-KR" dirty="0"/>
              <a:t>"Decommissioned"</a:t>
            </a:r>
            <a:r>
              <a:rPr lang="ko-KR" altLang="en-US" dirty="0"/>
              <a:t>로 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6. include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삭제하고 나서 실행한다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dfsadmin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mradmin</a:t>
            </a:r>
            <a:r>
              <a:rPr lang="en-US" altLang="ko-KR" dirty="0"/>
              <a:t> -</a:t>
            </a:r>
            <a:r>
              <a:rPr lang="en-US" altLang="ko-KR" dirty="0" err="1"/>
              <a:t>refreshNodes</a:t>
            </a:r>
            <a:endParaRPr lang="en-US" altLang="ko-KR" dirty="0"/>
          </a:p>
          <a:p>
            <a:r>
              <a:rPr lang="en-US" altLang="ko-KR" dirty="0"/>
              <a:t>7. salves </a:t>
            </a:r>
            <a:r>
              <a:rPr lang="ko-KR" altLang="en-US" dirty="0"/>
              <a:t>파일에서 해당 </a:t>
            </a:r>
            <a:r>
              <a:rPr lang="ko-KR" altLang="en-US" dirty="0" err="1"/>
              <a:t>노드를</a:t>
            </a:r>
            <a:r>
              <a:rPr lang="ko-KR" altLang="en-US" dirty="0"/>
              <a:t> 지운다</a:t>
            </a:r>
            <a:r>
              <a:rPr lang="en-US" altLang="ko-KR" dirty="0"/>
              <a:t>.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364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DataNode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ko-KR" altLang="en-US" dirty="0" smtClean="0"/>
              <a:t>블록 단위로 </a:t>
            </a:r>
            <a:r>
              <a:rPr lang="ko-KR" altLang="en-US" dirty="0" err="1" smtClean="0"/>
              <a:t>리클리케이션을</a:t>
            </a:r>
            <a:r>
              <a:rPr lang="ko-KR" altLang="en-US" dirty="0" smtClean="0"/>
              <a:t> 해서 데이터 가용성을 보장하므로 일부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고장 나도 데이터 처리를 계속 실행할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2669836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NameNode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Hadoop 2.0</a:t>
            </a:r>
            <a:r>
              <a:rPr lang="ko-KR" altLang="en-US" dirty="0" smtClean="0"/>
              <a:t>버전에서는 내장 기능으로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가 도입되었다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NameNode</a:t>
            </a:r>
            <a:r>
              <a:rPr lang="en-US" altLang="ko-KR" dirty="0" smtClean="0"/>
              <a:t> HA</a:t>
            </a:r>
            <a:r>
              <a:rPr lang="ko-KR" altLang="en-US" dirty="0" smtClean="0"/>
              <a:t>에서는 스탠바이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스탠바이 모드로 가동되며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리포트가 액티브 </a:t>
            </a:r>
            <a:r>
              <a:rPr lang="ko-KR" altLang="en-US" dirty="0" err="1" smtClean="0"/>
              <a:t>노브와</a:t>
            </a:r>
            <a:r>
              <a:rPr lang="ko-KR" altLang="en-US" dirty="0" smtClean="0"/>
              <a:t> 스탠바이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양쪽에 전송된다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 시스템 메타데이터를 이중화하기 위해서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라는 서버프로세스를 도입했다</a:t>
            </a:r>
            <a:endParaRPr lang="en-US" altLang="ko-KR" dirty="0" smtClean="0"/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edits</a:t>
            </a:r>
            <a:r>
              <a:rPr lang="ko-KR" altLang="en-US" dirty="0" smtClean="0"/>
              <a:t>를 전송하는 구조는 </a:t>
            </a:r>
            <a:r>
              <a:rPr lang="en-US" altLang="ko-KR" dirty="0" smtClean="0"/>
              <a:t>Quorum journal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라 부르는 모듈이 담당한다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NameNode</a:t>
            </a:r>
            <a:r>
              <a:rPr lang="ko-KR" altLang="en-US" dirty="0" smtClean="0"/>
              <a:t>가 파일 시스템 메타데이터를 갱신할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저널 로그를 각 </a:t>
            </a:r>
            <a:r>
              <a:rPr lang="en-US" altLang="ko-KR" dirty="0" smtClean="0"/>
              <a:t>Journal Node</a:t>
            </a:r>
            <a:r>
              <a:rPr lang="ko-KR" altLang="en-US" dirty="0" smtClean="0"/>
              <a:t>에 전송하다</a:t>
            </a:r>
            <a:endParaRPr lang="en-US" altLang="ko-KR" dirty="0" smtClean="0"/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는 홀수 대로 구성할 필요가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JournalNode</a:t>
            </a:r>
            <a:r>
              <a:rPr lang="ko-KR" altLang="en-US" dirty="0" smtClean="0"/>
              <a:t>의 클라이언트는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이므로 </a:t>
            </a:r>
            <a:r>
              <a:rPr lang="en-US" altLang="ko-KR" dirty="0" err="1" smtClean="0"/>
              <a:t>JournalNode</a:t>
            </a:r>
            <a:r>
              <a:rPr lang="ko-KR" altLang="en-US" dirty="0" smtClean="0"/>
              <a:t>는 기본 구성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대가 적당하다</a:t>
            </a:r>
            <a:endParaRPr lang="en-US" altLang="ko-KR" dirty="0" smtClean="0"/>
          </a:p>
          <a:p>
            <a:r>
              <a:rPr lang="en-US" altLang="ko-KR" dirty="0" smtClean="0"/>
              <a:t>HA </a:t>
            </a:r>
            <a:r>
              <a:rPr lang="ko-KR" altLang="en-US" dirty="0" smtClean="0"/>
              <a:t>클러스터로 실제로 운영하기 위해서는 클러스터 상태를 감시하여 장애 시에 </a:t>
            </a:r>
            <a:r>
              <a:rPr lang="ko-KR" altLang="en-US" dirty="0" err="1" smtClean="0"/>
              <a:t>페일오버를</a:t>
            </a:r>
            <a:r>
              <a:rPr lang="ko-KR" altLang="en-US" dirty="0" smtClean="0"/>
              <a:t> 실행할 기능이 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기능을 제공하는 것이 </a:t>
            </a:r>
            <a:r>
              <a:rPr lang="en-US" altLang="ko-KR" dirty="0" smtClean="0"/>
              <a:t>ZKFC(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Failover Controller)</a:t>
            </a:r>
            <a:r>
              <a:rPr lang="ko-KR" altLang="en-US" dirty="0" smtClean="0"/>
              <a:t>라 불리는 모듈이다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30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TaskTracker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smtClean="0"/>
              <a:t>Task </a:t>
            </a:r>
            <a:r>
              <a:rPr lang="ko-KR" altLang="en-US" dirty="0" err="1" smtClean="0"/>
              <a:t>실행중에</a:t>
            </a:r>
            <a:r>
              <a:rPr lang="ko-KR" altLang="en-US" dirty="0" smtClean="0"/>
              <a:t> 장애가 발생할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태스크를 다른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재실행함으로써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가용성을 보장한다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TaskTrackers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정기적으로 </a:t>
            </a:r>
            <a:r>
              <a:rPr lang="en-US" altLang="ko-KR" dirty="0" smtClean="0"/>
              <a:t>heartbeat</a:t>
            </a:r>
            <a:r>
              <a:rPr lang="ko-KR" altLang="en-US" dirty="0"/>
              <a:t> </a:t>
            </a:r>
            <a:r>
              <a:rPr lang="ko-KR" altLang="en-US" dirty="0" err="1" smtClean="0"/>
              <a:t>통신응ㄹ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mapred.tasktraker.expiry.interval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가 정상적으로 동작하지 않아 클러스터에서 제외처리가 발생하기까지의 시간 간격을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설정하는 속성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mapred.map.max.attempts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mapred.reduce.max.attempts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클러스터에서 제외한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를 다른 </a:t>
            </a:r>
            <a:r>
              <a:rPr lang="en-US" altLang="ko-KR" dirty="0" err="1" smtClean="0"/>
              <a:t>TaskTracker</a:t>
            </a:r>
            <a:r>
              <a:rPr lang="ko-KR" altLang="en-US" dirty="0" smtClean="0"/>
              <a:t>에 할당해서 재실행하는 횟수의 최대치 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4)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HDFS </a:t>
            </a:r>
            <a:r>
              <a:rPr lang="ko-KR" altLang="en-US" b="1" dirty="0" err="1" smtClean="0"/>
              <a:t>고가용</a:t>
            </a:r>
            <a:r>
              <a:rPr lang="ko-KR" altLang="en-US" b="1" dirty="0" err="1"/>
              <a:t>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3473877"/>
            <a:ext cx="1100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JobTracker</a:t>
            </a:r>
            <a:r>
              <a:rPr lang="en-US" altLang="ko-KR" b="1" dirty="0" smtClean="0"/>
              <a:t>  </a:t>
            </a:r>
            <a:r>
              <a:rPr lang="ko-KR" altLang="en-US" b="1" dirty="0" smtClean="0"/>
              <a:t>가용성</a:t>
            </a:r>
            <a:endParaRPr lang="en-US" altLang="ko-KR" b="1" dirty="0" smtClean="0"/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가 메모리 내에 가지고 있는 잡이나 태스크 상태 정보는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가 다운된 시점에 없어져 버린다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재시작하더라도</a:t>
            </a:r>
            <a:r>
              <a:rPr lang="ko-KR" altLang="en-US" dirty="0" smtClean="0"/>
              <a:t> 장애 시에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은 다시 실행해야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정지 시에 실행 도중이었던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상에 있던 </a:t>
            </a:r>
            <a:r>
              <a:rPr lang="en-US" altLang="ko-KR" dirty="0" smtClean="0"/>
              <a:t>Job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기반으로 </a:t>
            </a:r>
            <a:r>
              <a:rPr lang="ko-KR" altLang="en-US" dirty="0" err="1" smtClean="0"/>
              <a:t>복ㄱ하는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mapred.jobtracker.restart.recover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설정한다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JobTracker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장애 발생시에 는 스탠바이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페일오버한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HDFS </a:t>
            </a:r>
            <a:r>
              <a:rPr lang="ko-KR" altLang="en-US" dirty="0" smtClean="0"/>
              <a:t>상에 있는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정보를 이용해서 실행 중이었던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을 복구한다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또한 클라이언트 측에도 에러 시에 다른 </a:t>
            </a:r>
            <a:r>
              <a:rPr lang="en-US" altLang="ko-KR" dirty="0" err="1" smtClean="0"/>
              <a:t>JobTracker</a:t>
            </a:r>
            <a:r>
              <a:rPr lang="ko-KR" altLang="en-US" dirty="0" smtClean="0"/>
              <a:t>에 대해 재시도하는 기능이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장애 감지와 </a:t>
            </a:r>
            <a:r>
              <a:rPr lang="ko-KR" altLang="en-US" dirty="0" err="1" smtClean="0"/>
              <a:t>페일오버</a:t>
            </a:r>
            <a:r>
              <a:rPr lang="ko-KR" altLang="en-US" dirty="0" smtClean="0"/>
              <a:t> 제어는 </a:t>
            </a:r>
            <a:r>
              <a:rPr lang="en-US" altLang="ko-KR" dirty="0"/>
              <a:t>ZKFC(</a:t>
            </a:r>
            <a:r>
              <a:rPr lang="en-US" altLang="ko-KR" dirty="0" err="1"/>
              <a:t>ZooKeeper</a:t>
            </a:r>
            <a:r>
              <a:rPr lang="en-US" altLang="ko-KR" dirty="0"/>
              <a:t> Failover Controller) </a:t>
            </a:r>
            <a:r>
              <a:rPr lang="ko-KR" altLang="en-US" dirty="0" smtClean="0"/>
              <a:t>라 불리는 모듈을 통해 이루어진다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9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latin typeface="+mj-ea"/>
              </a:rPr>
              <a:t>MapReduce Programming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>
                <a:solidFill>
                  <a:srgbClr val="C00000"/>
                </a:solidFill>
              </a:rPr>
              <a:t>MapReduce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정의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구글에서</a:t>
            </a:r>
            <a:r>
              <a:rPr lang="ko-KR" altLang="en-US" dirty="0" smtClean="0"/>
              <a:t> </a:t>
            </a:r>
            <a:r>
              <a:rPr lang="ko-KR" altLang="en-US" dirty="0"/>
              <a:t>분산 컴퓨팅을 지원하기 위한 목적으로 </a:t>
            </a:r>
            <a:r>
              <a:rPr lang="ko-KR" altLang="en-US" dirty="0" smtClean="0"/>
              <a:t>제작하여 </a:t>
            </a:r>
            <a:r>
              <a:rPr lang="en-US" altLang="ko-KR" dirty="0" smtClean="0"/>
              <a:t>2004</a:t>
            </a:r>
            <a:r>
              <a:rPr lang="ko-KR" altLang="en-US" dirty="0"/>
              <a:t>년 발표한 소프트웨어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페타바이트</a:t>
            </a:r>
            <a:r>
              <a:rPr lang="en-US" altLang="ko-KR" dirty="0"/>
              <a:t>(Petabyte) </a:t>
            </a:r>
            <a:r>
              <a:rPr lang="ko-KR" altLang="en-US" dirty="0"/>
              <a:t>이상의 대용량 데이터를 신뢰할 수 없는 컴퓨터로 구성된 클러스터 환경에서 병렬 처리를 지원하기 위해서 개발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HDFS</a:t>
            </a:r>
            <a:r>
              <a:rPr lang="ko-KR" altLang="en-US" dirty="0"/>
              <a:t>에 저장된 </a:t>
            </a:r>
            <a:r>
              <a:rPr lang="ko-KR" altLang="en-US" dirty="0" smtClean="0"/>
              <a:t>파일을 이용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구성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함수형 </a:t>
            </a:r>
            <a:r>
              <a:rPr lang="ko-KR" altLang="en-US" dirty="0"/>
              <a:t>프로그래밍에서 일반적으로 사용되는 </a:t>
            </a:r>
            <a:r>
              <a:rPr lang="en-US" altLang="ko-KR" dirty="0"/>
              <a:t>Map()</a:t>
            </a:r>
            <a:r>
              <a:rPr lang="ko-KR" altLang="en-US" dirty="0" smtClean="0"/>
              <a:t>과  </a:t>
            </a:r>
            <a:r>
              <a:rPr lang="en-US" altLang="ko-KR" dirty="0" smtClean="0"/>
              <a:t>Reduce</a:t>
            </a:r>
            <a:r>
              <a:rPr lang="en-US" altLang="ko-KR" dirty="0"/>
              <a:t>() </a:t>
            </a:r>
            <a:r>
              <a:rPr lang="ko-KR" altLang="en-US" dirty="0"/>
              <a:t>함수 기반으로 </a:t>
            </a:r>
            <a:r>
              <a:rPr lang="ko-KR" altLang="en-US" dirty="0" smtClean="0"/>
              <a:t>구성</a:t>
            </a:r>
            <a:r>
              <a:rPr lang="en-US" altLang="ko-KR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Map</a:t>
            </a:r>
            <a:r>
              <a:rPr lang="en-US" altLang="ko-KR" dirty="0"/>
              <a:t>() : (key, value) </a:t>
            </a:r>
            <a:r>
              <a:rPr lang="ko-KR" altLang="en-US" dirty="0"/>
              <a:t>쌍을 처리하여 또 다른 </a:t>
            </a:r>
            <a:r>
              <a:rPr lang="en-US" altLang="ko-KR" dirty="0"/>
              <a:t>(key ,value) </a:t>
            </a:r>
            <a:r>
              <a:rPr lang="ko-KR" altLang="en-US" dirty="0"/>
              <a:t>쌍을 생성하는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</a:t>
            </a:r>
            <a:r>
              <a:rPr lang="en-US" altLang="ko-KR" dirty="0"/>
              <a:t>() : </a:t>
            </a:r>
            <a:r>
              <a:rPr lang="ko-KR" altLang="en-US" dirty="0" err="1"/>
              <a:t>맵으로부터</a:t>
            </a:r>
            <a:r>
              <a:rPr lang="ko-KR" altLang="en-US" dirty="0"/>
              <a:t> 생성된 </a:t>
            </a:r>
            <a:r>
              <a:rPr lang="en-US" altLang="ko-KR" dirty="0"/>
              <a:t>(key, list(value))</a:t>
            </a:r>
            <a:r>
              <a:rPr lang="ko-KR" altLang="en-US" dirty="0"/>
              <a:t>들을 병합</a:t>
            </a:r>
            <a:r>
              <a:rPr lang="en-US" altLang="ko-KR" dirty="0"/>
              <a:t>(merge)</a:t>
            </a:r>
            <a:r>
              <a:rPr lang="ko-KR" altLang="en-US" dirty="0"/>
              <a:t>하여 </a:t>
            </a:r>
            <a:r>
              <a:rPr lang="ko-KR" altLang="en-US" dirty="0" smtClean="0"/>
              <a:t>최종적으로 </a:t>
            </a:r>
            <a:r>
              <a:rPr lang="en-US" altLang="ko-KR" dirty="0"/>
              <a:t>list(value) </a:t>
            </a:r>
            <a:r>
              <a:rPr lang="ko-KR" altLang="en-US" dirty="0"/>
              <a:t>들을 생성하는 함수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단점</a:t>
            </a:r>
            <a:endParaRPr lang="ko-KR" alt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/>
              <a:t>언어를 습득할 필요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1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특징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데이터 처리를 위한 프로그래밍 모델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분산컴퓨팅에 적합한 함수형 프로그래밍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배치형 데이터 처리 시스템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자동화된 병렬처리 및 분산처리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Fault-tolerance(</a:t>
            </a:r>
            <a:r>
              <a:rPr lang="ko-KR" altLang="en-US"/>
              <a:t>내고장성</a:t>
            </a:r>
            <a:r>
              <a:rPr lang="en-US" altLang="ko-KR"/>
              <a:t>, </a:t>
            </a:r>
            <a:r>
              <a:rPr lang="ko-KR" altLang="en-US"/>
              <a:t>결함허용</a:t>
            </a:r>
            <a:r>
              <a:rPr lang="en-US" altLang="ko-KR"/>
              <a:t>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상태 및 모니터링 툴들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/>
              <a:t>프로그래머를 위한 추상클래스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2994222"/>
            <a:ext cx="6188351" cy="345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48690"/>
            <a:ext cx="11002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작업</a:t>
            </a:r>
            <a:r>
              <a:rPr lang="en-US" altLang="ko-KR" b="1" dirty="0"/>
              <a:t>(Job)</a:t>
            </a:r>
          </a:p>
          <a:p>
            <a:pPr lvl="1"/>
            <a:r>
              <a:rPr lang="ko-KR" altLang="en-US" dirty="0"/>
              <a:t>데이터 집합을 이용하여 </a:t>
            </a:r>
            <a:r>
              <a:rPr lang="en-US" altLang="ko-KR" dirty="0"/>
              <a:t>Mapper</a:t>
            </a:r>
            <a:r>
              <a:rPr lang="ko-KR" altLang="en-US" dirty="0"/>
              <a:t>와 </a:t>
            </a:r>
            <a:r>
              <a:rPr lang="en-US" altLang="ko-KR" dirty="0"/>
              <a:t>Reducer</a:t>
            </a:r>
            <a:r>
              <a:rPr lang="ko-KR" altLang="en-US" dirty="0"/>
              <a:t>를 실행하는 </a:t>
            </a:r>
            <a:r>
              <a:rPr lang="en-US" altLang="ko-KR" dirty="0"/>
              <a:t>"</a:t>
            </a:r>
            <a:r>
              <a:rPr lang="ko-KR" altLang="en-US" dirty="0"/>
              <a:t>전체 프로그램</a:t>
            </a:r>
            <a:r>
              <a:rPr lang="ko-KR" altLang="en-US" dirty="0" smtClean="0"/>
              <a:t>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파일로부터 </a:t>
            </a:r>
            <a:r>
              <a:rPr lang="en-US" altLang="ko-KR" dirty="0" smtClean="0"/>
              <a:t>＂Word Count＂</a:t>
            </a:r>
            <a:r>
              <a:rPr lang="ko-KR" altLang="en-US" dirty="0" smtClean="0"/>
              <a:t>를 </a:t>
            </a:r>
            <a:r>
              <a:rPr lang="ko-KR" altLang="en-US" dirty="0"/>
              <a:t>실행하는 것은 </a:t>
            </a:r>
            <a:r>
              <a:rPr lang="en-US" altLang="ko-KR" dirty="0"/>
              <a:t>1</a:t>
            </a:r>
            <a:r>
              <a:rPr lang="ko-KR" altLang="en-US" dirty="0"/>
              <a:t>개의 작업</a:t>
            </a:r>
            <a:r>
              <a:rPr lang="en-US" altLang="ko-KR" dirty="0"/>
              <a:t>(Job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</a:t>
            </a:r>
            <a:r>
              <a:rPr lang="en-US" altLang="ko-KR" b="1" dirty="0"/>
              <a:t>(Task)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개의 데이터 조각을 처리하는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Mapper </a:t>
            </a:r>
            <a:r>
              <a:rPr lang="ko-KR" altLang="en-US" dirty="0"/>
              <a:t>또는 </a:t>
            </a:r>
            <a:r>
              <a:rPr lang="en-US" altLang="ko-KR" dirty="0"/>
              <a:t>Reducer</a:t>
            </a:r>
            <a:r>
              <a:rPr lang="ko-KR" altLang="en-US" dirty="0"/>
              <a:t>의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/>
              <a:t>개의 파일은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태스크에 의해 </a:t>
            </a:r>
            <a:r>
              <a:rPr lang="ko-KR" altLang="en-US" dirty="0" smtClean="0"/>
              <a:t>처리됨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태스크 </a:t>
            </a:r>
            <a:r>
              <a:rPr lang="ko-KR" altLang="en-US" b="1" dirty="0"/>
              <a:t>시도</a:t>
            </a:r>
            <a:r>
              <a:rPr lang="en-US" altLang="ko-KR" b="1" dirty="0"/>
              <a:t>(Task Attempt)</a:t>
            </a:r>
          </a:p>
          <a:p>
            <a:pPr lvl="1"/>
            <a:r>
              <a:rPr lang="ko-KR" altLang="en-US" dirty="0"/>
              <a:t>머신 위에서 </a:t>
            </a:r>
            <a:r>
              <a:rPr lang="en-US" altLang="ko-KR" dirty="0"/>
              <a:t>1</a:t>
            </a:r>
            <a:r>
              <a:rPr lang="ko-KR" altLang="en-US" dirty="0"/>
              <a:t>개의 태스크를 실행하는 특정 </a:t>
            </a:r>
            <a:r>
              <a:rPr lang="ko-KR" altLang="en-US" dirty="0" smtClean="0"/>
              <a:t>시도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</a:t>
            </a:r>
            <a:r>
              <a:rPr lang="ko-KR" altLang="en-US" dirty="0" smtClean="0"/>
              <a:t>개의 파일은 최소한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Map </a:t>
            </a:r>
            <a:r>
              <a:rPr lang="ko-KR" altLang="en-US" dirty="0"/>
              <a:t>태스크 시도들이 </a:t>
            </a:r>
            <a:r>
              <a:rPr lang="ko-KR" altLang="en-US" dirty="0" smtClean="0"/>
              <a:t>수행됨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    </a:t>
            </a:r>
            <a:r>
              <a:rPr lang="ko-KR" altLang="en-US" dirty="0"/>
              <a:t>서버 장애 시에는 더 많은 시도들이 </a:t>
            </a:r>
            <a:r>
              <a:rPr lang="ko-KR" altLang="en-US" dirty="0" smtClean="0"/>
              <a:t>수행됨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Map</a:t>
            </a:r>
            <a:endParaRPr lang="en-US" altLang="ko-KR" b="1" dirty="0"/>
          </a:p>
          <a:p>
            <a:pPr lvl="1"/>
            <a:r>
              <a:rPr lang="ko-KR" altLang="en-US" dirty="0"/>
              <a:t>어떤 데이터의 집합을 받아들여 데이터를 생성하는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입력 파일을 한 줄씩 읽어서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등의 처리를 수행</a:t>
            </a:r>
            <a:endParaRPr lang="en-US" altLang="ko-KR" dirty="0" smtClean="0"/>
          </a:p>
          <a:p>
            <a:pPr lvl="1"/>
            <a:r>
              <a:rPr lang="ko-KR" altLang="en-US" dirty="0"/>
              <a:t>리스트의 각 원소들에게 어떤 공통된 작업을 처리하고자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여러 입력 자료 셋으로부터 여러 중간 </a:t>
            </a:r>
            <a:r>
              <a:rPr lang="en-US" altLang="ko-KR" dirty="0"/>
              <a:t>value </a:t>
            </a:r>
            <a:r>
              <a:rPr lang="ko-KR" altLang="en-US" dirty="0"/>
              <a:t>들을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Reduce</a:t>
            </a:r>
            <a:endParaRPr lang="en-US" altLang="ko-KR" b="1" dirty="0"/>
          </a:p>
          <a:p>
            <a:pPr lvl="1"/>
            <a:r>
              <a:rPr lang="en-US" altLang="ko-KR" dirty="0"/>
              <a:t>Map</a:t>
            </a:r>
            <a:r>
              <a:rPr lang="ko-KR" altLang="en-US" dirty="0"/>
              <a:t>에 의해서 만들어진 데이터를 모아서 최종적으로 원하는 결과로 만들어 내는 </a:t>
            </a:r>
            <a:r>
              <a:rPr lang="ko-KR" altLang="en-US" dirty="0" smtClean="0"/>
              <a:t>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집약 처리</a:t>
            </a:r>
            <a:endParaRPr lang="en-US" altLang="ko-KR" dirty="0" smtClean="0"/>
          </a:p>
          <a:p>
            <a:pPr lvl="1"/>
            <a:r>
              <a:rPr lang="ko-KR" altLang="en-US" dirty="0"/>
              <a:t>리스트 전체 원소를 모아 하나의 결과를 출력하고자 할 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key</a:t>
            </a:r>
            <a:r>
              <a:rPr lang="ko-KR" altLang="en-US" dirty="0"/>
              <a:t>를 기준으로 각각 작업을 수행할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46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47148"/>
            <a:ext cx="11002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smtClean="0">
                <a:solidFill>
                  <a:srgbClr val="C00000"/>
                </a:solidFill>
              </a:rPr>
              <a:t>어떤 </a:t>
            </a:r>
            <a:r>
              <a:rPr lang="ko-KR" altLang="en-US" dirty="0">
                <a:solidFill>
                  <a:srgbClr val="C00000"/>
                </a:solidFill>
              </a:rPr>
              <a:t>처리든 데이터는 키</a:t>
            </a:r>
            <a:r>
              <a:rPr lang="en-US" altLang="ko-KR" dirty="0">
                <a:solidFill>
                  <a:srgbClr val="C00000"/>
                </a:solidFill>
              </a:rPr>
              <a:t>(key)</a:t>
            </a:r>
            <a:r>
              <a:rPr lang="ko-KR" altLang="en-US" dirty="0">
                <a:solidFill>
                  <a:srgbClr val="C00000"/>
                </a:solidFill>
              </a:rPr>
              <a:t>와 </a:t>
            </a:r>
            <a:r>
              <a:rPr lang="ko-KR" altLang="en-US" dirty="0" err="1">
                <a:solidFill>
                  <a:srgbClr val="C00000"/>
                </a:solidFill>
              </a:rPr>
              <a:t>밸류</a:t>
            </a:r>
            <a:r>
              <a:rPr lang="en-US" altLang="ko-KR" dirty="0">
                <a:solidFill>
                  <a:srgbClr val="C00000"/>
                </a:solidFill>
              </a:rPr>
              <a:t>(value)</a:t>
            </a:r>
            <a:r>
              <a:rPr lang="ko-KR" altLang="en-US" dirty="0">
                <a:solidFill>
                  <a:srgbClr val="C00000"/>
                </a:solidFill>
              </a:rPr>
              <a:t>의 쌍으로 이루어지고</a:t>
            </a:r>
            <a:r>
              <a:rPr lang="en-US" altLang="ko-KR" dirty="0">
                <a:solidFill>
                  <a:srgbClr val="C00000"/>
                </a:solidFill>
              </a:rPr>
              <a:t>, </a:t>
            </a:r>
            <a:r>
              <a:rPr lang="ko-KR" altLang="en-US" dirty="0">
                <a:solidFill>
                  <a:srgbClr val="C00000"/>
                </a:solidFill>
              </a:rPr>
              <a:t>해당 쌍의 집합을 처리함</a:t>
            </a:r>
            <a:endParaRPr lang="en-US" altLang="ko-KR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C00000"/>
                </a:solidFill>
              </a:rPr>
              <a:t>입력 데이터도 출력 데이터도  </a:t>
            </a:r>
            <a:r>
              <a:rPr lang="en-US" altLang="ko-KR" dirty="0">
                <a:solidFill>
                  <a:srgbClr val="C00000"/>
                </a:solidFill>
              </a:rPr>
              <a:t>key-value</a:t>
            </a:r>
            <a:r>
              <a:rPr lang="ko-KR" altLang="en-US" dirty="0">
                <a:solidFill>
                  <a:srgbClr val="C00000"/>
                </a:solidFill>
              </a:rPr>
              <a:t>의 집합으로 구성됨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Shuffle 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처리 후 데이터를 정렬해서</a:t>
            </a:r>
            <a:r>
              <a:rPr lang="en-US" altLang="ko-KR" dirty="0"/>
              <a:t>, </a:t>
            </a:r>
            <a:r>
              <a:rPr lang="ko-KR" altLang="en-US" dirty="0"/>
              <a:t>같은 키를 가진 데이터를 같은 장소에 모은다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 err="1"/>
              <a:t>슬레이브</a:t>
            </a:r>
            <a:r>
              <a:rPr lang="ko-KR" altLang="en-US" dirty="0"/>
              <a:t> 서버 간에 네트워크를 통한 전송이 발생한다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3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69421" y="930651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가치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빅데이터의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가치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147" y="1342203"/>
            <a:ext cx="9240191" cy="544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9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8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Job Tracker </a:t>
            </a:r>
            <a:endParaRPr lang="en-US" altLang="ko-KR" b="1" dirty="0" smtClean="0"/>
          </a:p>
          <a:p>
            <a:r>
              <a:rPr lang="ko-KR" altLang="en-US" dirty="0" smtClean="0"/>
              <a:t>클라이언트로부터 </a:t>
            </a:r>
            <a:r>
              <a:rPr lang="ko-KR" altLang="en-US" dirty="0"/>
              <a:t>작업요청을 받으면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작업 할당 및 결과를 </a:t>
            </a:r>
            <a:r>
              <a:rPr lang="ko-KR" altLang="en-US" dirty="0" smtClean="0"/>
              <a:t>통합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의 상태 및 전체 작업 진행 상황 등을 지속적으로 </a:t>
            </a:r>
            <a:r>
              <a:rPr lang="ko-KR" altLang="en-US" dirty="0" smtClean="0"/>
              <a:t>감시</a:t>
            </a:r>
            <a:endParaRPr lang="en-US" altLang="ko-KR" dirty="0" smtClean="0"/>
          </a:p>
          <a:p>
            <a:r>
              <a:rPr lang="ko-KR" altLang="en-US" dirty="0"/>
              <a:t>마스터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 </a:t>
            </a:r>
            <a:endParaRPr lang="ko-KR" altLang="en-US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1613" y="1583967"/>
            <a:ext cx="562916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16896" y="3195563"/>
            <a:ext cx="58947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Task </a:t>
            </a:r>
            <a:r>
              <a:rPr lang="en-US" altLang="ko-KR" b="1" dirty="0"/>
              <a:t>Tracker </a:t>
            </a:r>
            <a:endParaRPr lang="en-US" altLang="ko-KR" b="1" dirty="0" smtClean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</a:t>
            </a:r>
            <a:r>
              <a:rPr lang="ko-KR" altLang="en-US" dirty="0" err="1"/>
              <a:t>슬레이브</a:t>
            </a:r>
            <a:r>
              <a:rPr lang="ko-KR" altLang="en-US" dirty="0"/>
              <a:t> </a:t>
            </a:r>
            <a:r>
              <a:rPr lang="ko-KR" altLang="en-US" dirty="0" err="1"/>
              <a:t>노드에서</a:t>
            </a:r>
            <a:r>
              <a:rPr lang="ko-KR" altLang="en-US" dirty="0"/>
              <a:t> </a:t>
            </a:r>
            <a:r>
              <a:rPr lang="ko-KR" altLang="en-US" dirty="0" smtClean="0"/>
              <a:t>실행됨</a:t>
            </a:r>
            <a:endParaRPr lang="en-US" altLang="ko-KR" dirty="0"/>
          </a:p>
          <a:p>
            <a:r>
              <a:rPr lang="en-US" altLang="ko-KR" dirty="0"/>
              <a:t>Task Tracker</a:t>
            </a:r>
            <a:r>
              <a:rPr lang="ko-KR" altLang="en-US" dirty="0"/>
              <a:t>는 태스크를 실행할 자바 프로세스를 발생 </a:t>
            </a:r>
            <a:r>
              <a:rPr lang="ko-KR" altLang="en-US" dirty="0" smtClean="0"/>
              <a:t>시킴</a:t>
            </a:r>
            <a:endParaRPr lang="en-US" altLang="ko-KR" dirty="0"/>
          </a:p>
          <a:p>
            <a:r>
              <a:rPr lang="en-US" altLang="ko-KR" dirty="0" err="1"/>
              <a:t>TaskTracker</a:t>
            </a:r>
            <a:r>
              <a:rPr lang="ko-KR" altLang="en-US" dirty="0"/>
              <a:t>는 </a:t>
            </a:r>
            <a:r>
              <a:rPr lang="en-US" altLang="ko-KR" dirty="0" err="1"/>
              <a:t>JobTracker</a:t>
            </a:r>
            <a:r>
              <a:rPr lang="ko-KR" altLang="en-US" dirty="0"/>
              <a:t>가 할당한 태스크 관리 및 실행을 </a:t>
            </a:r>
            <a:r>
              <a:rPr lang="ko-KR" altLang="en-US" dirty="0" smtClean="0"/>
              <a:t>수행</a:t>
            </a:r>
            <a:endParaRPr lang="en-US" altLang="ko-KR" dirty="0"/>
          </a:p>
          <a:p>
            <a:r>
              <a:rPr lang="ko-KR" altLang="en-US" dirty="0"/>
              <a:t>최대 몇 개의 태스크를 동시 수용할지는 사용자가 </a:t>
            </a:r>
            <a:r>
              <a:rPr lang="en-US" altLang="ko-KR" dirty="0"/>
              <a:t>Hadoop </a:t>
            </a:r>
            <a:r>
              <a:rPr lang="ko-KR" altLang="en-US" dirty="0"/>
              <a:t>설정을 통해 지정할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en-US" altLang="ko-KR" dirty="0" err="1"/>
              <a:t>TaskTracker</a:t>
            </a:r>
            <a:r>
              <a:rPr lang="ko-KR" altLang="en-US" dirty="0"/>
              <a:t>에서 수행할 수 있는 최대 태스크 개수는 </a:t>
            </a:r>
            <a:r>
              <a:rPr lang="en-US" altLang="ko-KR" dirty="0"/>
              <a:t>Map Task</a:t>
            </a:r>
            <a:r>
              <a:rPr lang="ko-KR" altLang="en-US" dirty="0"/>
              <a:t>와 </a:t>
            </a:r>
            <a:r>
              <a:rPr lang="en-US" altLang="ko-KR" dirty="0"/>
              <a:t>Reduce Task </a:t>
            </a:r>
            <a:r>
              <a:rPr lang="ko-KR" altLang="en-US" dirty="0"/>
              <a:t>별로 </a:t>
            </a:r>
            <a:r>
              <a:rPr lang="ko-KR" altLang="en-US" dirty="0" smtClean="0"/>
              <a:t>지정이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935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320689"/>
            <a:ext cx="63055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6895" y="1476912"/>
            <a:ext cx="536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job tracker</a:t>
            </a:r>
            <a:r>
              <a:rPr lang="ko-KR" altLang="en-US" dirty="0"/>
              <a:t>가 </a:t>
            </a:r>
            <a:r>
              <a:rPr lang="en-US" altLang="ko-KR" dirty="0"/>
              <a:t>mapper</a:t>
            </a:r>
            <a:r>
              <a:rPr lang="ko-KR" altLang="en-US" dirty="0"/>
              <a:t>를 각 </a:t>
            </a:r>
            <a:r>
              <a:rPr lang="en-US" altLang="ko-KR" dirty="0"/>
              <a:t>task tracker</a:t>
            </a:r>
            <a:r>
              <a:rPr lang="ko-KR" altLang="en-US" dirty="0"/>
              <a:t>로 배분</a:t>
            </a:r>
          </a:p>
          <a:p>
            <a:r>
              <a:rPr lang="en-US" altLang="ko-KR" dirty="0"/>
              <a:t>2. task tracker</a:t>
            </a:r>
            <a:r>
              <a:rPr lang="ko-KR" altLang="en-US" dirty="0"/>
              <a:t>는 자신이 보유한 데이터 </a:t>
            </a:r>
            <a:r>
              <a:rPr lang="ko-KR" altLang="en-US" dirty="0" err="1"/>
              <a:t>청크를</a:t>
            </a:r>
            <a:r>
              <a:rPr lang="ko-KR" altLang="en-US" dirty="0"/>
              <a:t> 대상으로 </a:t>
            </a:r>
            <a:r>
              <a:rPr lang="en-US" altLang="ko-KR" dirty="0"/>
              <a:t>map </a:t>
            </a:r>
            <a:r>
              <a:rPr lang="ko-KR" altLang="en-US" dirty="0"/>
              <a:t>작업을 수행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중간 결과는 로컬 </a:t>
            </a:r>
            <a:r>
              <a:rPr lang="ko-KR" altLang="en-US" dirty="0" err="1"/>
              <a:t>스토리지에</a:t>
            </a:r>
            <a:r>
              <a:rPr lang="ko-KR" altLang="en-US" dirty="0"/>
              <a:t> 저장 </a:t>
            </a:r>
            <a:r>
              <a:rPr lang="en-US" altLang="ko-KR" dirty="0"/>
              <a:t>(partitioned, sorted)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중간 결과를 </a:t>
            </a:r>
            <a:r>
              <a:rPr lang="en-US" altLang="ko-KR" dirty="0"/>
              <a:t>reducer</a:t>
            </a:r>
            <a:r>
              <a:rPr lang="ko-KR" altLang="en-US" dirty="0"/>
              <a:t>의 입력으로 전달</a:t>
            </a:r>
          </a:p>
          <a:p>
            <a:r>
              <a:rPr lang="en-US" altLang="ko-KR" dirty="0"/>
              <a:t>5. task tracker</a:t>
            </a:r>
            <a:r>
              <a:rPr lang="ko-KR" altLang="en-US" dirty="0"/>
              <a:t>가 </a:t>
            </a:r>
            <a:r>
              <a:rPr lang="en-US" altLang="ko-KR" dirty="0"/>
              <a:t>reducer</a:t>
            </a:r>
            <a:r>
              <a:rPr lang="ko-KR" altLang="en-US" dirty="0"/>
              <a:t>를 수행</a:t>
            </a:r>
          </a:p>
          <a:p>
            <a:r>
              <a:rPr lang="en-US" altLang="ko-KR" dirty="0"/>
              <a:t>6. reducer </a:t>
            </a:r>
            <a:r>
              <a:rPr lang="ko-KR" altLang="en-US" dirty="0"/>
              <a:t>실행 후 결과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10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2" y="1124744"/>
            <a:ext cx="11214100" cy="5314950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13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908279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0169" y="1699220"/>
            <a:ext cx="6241831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20" y="1257971"/>
            <a:ext cx="591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이용하여 할 수 있는 작업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카운터</a:t>
            </a:r>
          </a:p>
          <a:p>
            <a:r>
              <a:rPr lang="ko-KR" altLang="en-US" dirty="0" smtClean="0"/>
              <a:t>   </a:t>
            </a:r>
            <a:r>
              <a:rPr lang="ko-KR" altLang="en-US" dirty="0"/>
              <a:t>입력파일 중 조건에 맞는 데이터의 수를 세는 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grep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파일에서 특정 문자열을 포함하는 행을 찾는 프로그램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분산 </a:t>
            </a:r>
            <a:r>
              <a:rPr lang="en-US" altLang="ko-KR" dirty="0"/>
              <a:t>sort</a:t>
            </a:r>
          </a:p>
          <a:p>
            <a:r>
              <a:rPr lang="en-US" altLang="ko-KR" dirty="0" smtClean="0"/>
              <a:t> </a:t>
            </a:r>
            <a:r>
              <a:rPr lang="ko-KR" altLang="en-US" dirty="0"/>
              <a:t>입력 데이터를 임의의 순서로 정렬하는 것도 가능</a:t>
            </a:r>
            <a:endParaRPr lang="en-US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1</a:t>
            </a:r>
            <a:r>
              <a:rPr lang="ko-KR" altLang="en-US" b="1" dirty="0">
                <a:latin typeface="+mj-ea"/>
              </a:rPr>
              <a:t>단계 </a:t>
            </a:r>
            <a:r>
              <a:rPr lang="en-US" altLang="ko-KR" b="1" dirty="0">
                <a:latin typeface="+mj-ea"/>
              </a:rPr>
              <a:t>Input &amp; Map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3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76748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950" y="2087088"/>
            <a:ext cx="5105575" cy="400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5797" y="116378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3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en-US" altLang="ko-KR" b="1" dirty="0" smtClean="0">
                <a:latin typeface="+mj-ea"/>
              </a:rPr>
              <a:t>Reduce </a:t>
            </a:r>
            <a:r>
              <a:rPr lang="en-US" altLang="ko-KR" b="1" dirty="0">
                <a:latin typeface="+mj-ea"/>
              </a:rPr>
              <a:t>&amp; </a:t>
            </a:r>
            <a:r>
              <a:rPr lang="en-US" altLang="ko-KR" b="1" dirty="0" smtClean="0">
                <a:latin typeface="+mj-ea"/>
              </a:rPr>
              <a:t>Output</a:t>
            </a:r>
            <a:endParaRPr lang="ko-KR" altLang="en-US" b="1" dirty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6" y="1297252"/>
            <a:ext cx="554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ea"/>
              </a:rPr>
              <a:t>데이터 흐름 </a:t>
            </a:r>
            <a:r>
              <a:rPr lang="en-US" altLang="ko-KR" b="1" dirty="0">
                <a:latin typeface="+mj-ea"/>
              </a:rPr>
              <a:t>: </a:t>
            </a:r>
            <a:r>
              <a:rPr lang="en-US" altLang="ko-KR" b="1" dirty="0" smtClean="0">
                <a:latin typeface="+mj-ea"/>
              </a:rPr>
              <a:t>2</a:t>
            </a:r>
            <a:r>
              <a:rPr lang="ko-KR" altLang="en-US" b="1" dirty="0" smtClean="0">
                <a:latin typeface="+mj-ea"/>
              </a:rPr>
              <a:t>단계 </a:t>
            </a:r>
            <a:r>
              <a:rPr lang="ko-KR" altLang="en-US" b="1" dirty="0" err="1" smtClean="0">
                <a:latin typeface="+mj-ea"/>
              </a:rPr>
              <a:t>파티셔닝</a:t>
            </a:r>
            <a:r>
              <a:rPr lang="ko-KR" altLang="en-US" b="1" dirty="0" smtClean="0">
                <a:latin typeface="+mj-ea"/>
              </a:rPr>
              <a:t> </a:t>
            </a:r>
            <a:r>
              <a:rPr lang="en-US" altLang="ko-KR" b="1" dirty="0" smtClean="0">
                <a:latin typeface="+mj-ea"/>
              </a:rPr>
              <a:t>&amp; </a:t>
            </a:r>
            <a:r>
              <a:rPr lang="ko-KR" altLang="en-US" b="1" dirty="0" err="1" smtClean="0">
                <a:latin typeface="+mj-ea"/>
              </a:rPr>
              <a:t>셔플</a:t>
            </a:r>
            <a:endParaRPr lang="ko-KR" altLang="en-US" b="1" dirty="0">
              <a:latin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260" y="2087087"/>
            <a:ext cx="5399314" cy="2321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446" y="1412777"/>
            <a:ext cx="9709151" cy="4720099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89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1" y="1159865"/>
            <a:ext cx="9471642" cy="5293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제목 2"/>
          <p:cNvSpPr txBox="1">
            <a:spLocks/>
          </p:cNvSpPr>
          <p:nvPr/>
        </p:nvSpPr>
        <p:spPr bwMode="auto">
          <a:xfrm>
            <a:off x="316896" y="186608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36712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3" y="1628801"/>
            <a:ext cx="11809312" cy="3744995"/>
          </a:xfrm>
          <a:prstGeom prst="rect">
            <a:avLst/>
          </a:prstGeom>
          <a:noFill/>
        </p:spPr>
      </p:pic>
      <p:sp>
        <p:nvSpPr>
          <p:cNvPr id="6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Word count </a:t>
            </a:r>
            <a:r>
              <a:rPr lang="en-US" altLang="ko-KR" b="1" dirty="0" err="1" smtClean="0">
                <a:latin typeface="+mn-ea"/>
                <a:ea typeface="+mn-ea"/>
                <a:cs typeface="JBold" pitchFamily="18" charset="-127"/>
              </a:rPr>
              <a:t>MapReduce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동작 과정</a:t>
            </a:r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하둡분산파일시스템</a:t>
            </a:r>
            <a:r>
              <a:rPr lang="en-US" altLang="ko-KR" dirty="0"/>
              <a:t>(HDFS) </a:t>
            </a:r>
            <a:r>
              <a:rPr lang="ko-KR" altLang="en-US" dirty="0"/>
              <a:t>위에서 운영되는 개발자를 위한 분산병렬처리 프레임워크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Hadoop MapReduce </a:t>
            </a:r>
            <a:r>
              <a:rPr lang="ko-KR" altLang="en-US" b="1" dirty="0"/>
              <a:t>프로그래밍 요소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맵리듀스</a:t>
            </a:r>
            <a:r>
              <a:rPr lang="ko-KR" altLang="en-US" dirty="0" smtClean="0"/>
              <a:t> </a:t>
            </a:r>
            <a:r>
              <a:rPr lang="ko-KR" altLang="en-US" dirty="0"/>
              <a:t>프로그램에서 키와 값으로 사용되는 데이터 타입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반드시 </a:t>
            </a:r>
            <a:r>
              <a:rPr lang="en-US" altLang="ko-KR" dirty="0" err="1"/>
              <a:t>WritableComparable</a:t>
            </a:r>
            <a:r>
              <a:rPr lang="en-US" altLang="ko-KR" dirty="0"/>
              <a:t> </a:t>
            </a:r>
            <a:r>
              <a:rPr lang="ko-KR" altLang="en-US" dirty="0"/>
              <a:t>인터페이스를 구현해야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InputFormat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입력 </a:t>
            </a:r>
            <a:r>
              <a:rPr lang="ko-KR" altLang="en-US" dirty="0" err="1"/>
              <a:t>스플릿을</a:t>
            </a:r>
            <a:r>
              <a:rPr lang="ko-KR" altLang="en-US" dirty="0"/>
              <a:t>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메서드의</a:t>
            </a:r>
            <a:r>
              <a:rPr lang="ko-KR" altLang="en-US" dirty="0"/>
              <a:t> 입력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사용할 수 있도록 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키와 </a:t>
            </a:r>
            <a:r>
              <a:rPr lang="ko-KR" altLang="en-US" dirty="0"/>
              <a:t>값으로 구성된 입력 데이터를 전달받아 데이터를 가공하고 분류해서 </a:t>
            </a:r>
            <a:r>
              <a:rPr lang="ko-KR" altLang="en-US" dirty="0" smtClean="0"/>
              <a:t>새로운 </a:t>
            </a:r>
            <a:r>
              <a:rPr lang="ko-KR" altLang="en-US" dirty="0"/>
              <a:t>데이터 목록을 생성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Partitioner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데이터가 어떤 </a:t>
            </a:r>
            <a:r>
              <a:rPr lang="ko-KR" altLang="en-US" dirty="0" err="1"/>
              <a:t>리듀스</a:t>
            </a:r>
            <a:r>
              <a:rPr lang="ko-KR" altLang="en-US" dirty="0"/>
              <a:t> 태스크로 전달될지 결정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Reducer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/>
              <a:t>태스크의 출력 데이터를 입력 데이터로 전달받아 집계 연산을 수행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OutputFormat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setOutputFormatClass</a:t>
            </a:r>
            <a:r>
              <a:rPr lang="en-US" altLang="ko-KR" dirty="0" smtClean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설정하는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64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129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org.apache.hadoop.conf.Configuration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93668"/>
              </p:ext>
            </p:extLst>
          </p:nvPr>
        </p:nvGraphicFramePr>
        <p:xfrm>
          <a:off x="818055" y="1744425"/>
          <a:ext cx="10567986" cy="2677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(Path)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err="1" smtClean="0"/>
                        <a:t>addResource</a:t>
                      </a:r>
                      <a:r>
                        <a:rPr lang="en-US" altLang="ko-KR" sz="1600" dirty="0" smtClean="0"/>
                        <a:t>(URL)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 리소스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clear()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객체에서 모든 </a:t>
                      </a:r>
                      <a:r>
                        <a:rPr lang="en-US" altLang="ko-KR" sz="1600" baseline="0" dirty="0" smtClean="0"/>
                        <a:t>key</a:t>
                      </a:r>
                      <a:r>
                        <a:rPr lang="ko-KR" altLang="en-US" sz="1600" baseline="0" dirty="0" smtClean="0"/>
                        <a:t>를 지운다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값을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getResource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에 대한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의 </a:t>
                      </a:r>
                      <a:r>
                        <a:rPr lang="en-US" altLang="ko-KR" sz="1600" baseline="0" dirty="0" smtClean="0"/>
                        <a:t>URL</a:t>
                      </a:r>
                      <a:r>
                        <a:rPr lang="ko-KR" altLang="en-US" sz="1600" baseline="0" dirty="0" smtClean="0"/>
                        <a:t>을 반환한다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set(String, String)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name</a:t>
                      </a:r>
                      <a:r>
                        <a:rPr lang="en-US" altLang="ko-KR" sz="1600" baseline="0" dirty="0" smtClean="0"/>
                        <a:t> key</a:t>
                      </a:r>
                      <a:r>
                        <a:rPr lang="ko-KR" altLang="en-US" sz="1600" baseline="0" dirty="0" smtClean="0"/>
                        <a:t>를 갖는 </a:t>
                      </a:r>
                      <a:r>
                        <a:rPr lang="en-US" altLang="ko-KR" sz="1600" baseline="0" dirty="0" smtClean="0"/>
                        <a:t>value</a:t>
                      </a:r>
                      <a:r>
                        <a:rPr lang="ko-KR" altLang="en-US" sz="1600" baseline="0" dirty="0" smtClean="0"/>
                        <a:t>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8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667" y="1075118"/>
            <a:ext cx="112521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NoSQL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 smtClean="0">
                <a:latin typeface="+mn-ea"/>
              </a:rPr>
              <a:t>File System </a:t>
            </a:r>
            <a:r>
              <a:rPr lang="ko-KR" altLang="en-US" sz="2000" dirty="0" smtClean="0">
                <a:latin typeface="+mn-ea"/>
              </a:rPr>
              <a:t>기반의 저장 기술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클라우드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인프라와 소프트웨어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플랫폼을 사용량만큼 비용을 내며 쓸 수 있는 서비스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Public Cloud – </a:t>
            </a:r>
            <a:r>
              <a:rPr lang="ko-KR" altLang="en-US" sz="2000" dirty="0" smtClean="0">
                <a:latin typeface="+mn-ea"/>
              </a:rPr>
              <a:t>불특정 다수의 기업이나 개인에게 공급하는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Private Cloud – </a:t>
            </a:r>
            <a:r>
              <a:rPr lang="ko-KR" altLang="en-US" sz="2000" dirty="0" smtClean="0">
                <a:latin typeface="+mn-ea"/>
              </a:rPr>
              <a:t>보안등의 이유로 특정 업체만을 위해 제공되는 </a:t>
            </a:r>
            <a:r>
              <a:rPr lang="ko-KR" altLang="en-US" sz="2000" dirty="0" err="1" smtClean="0">
                <a:latin typeface="+mn-ea"/>
              </a:rPr>
              <a:t>클라우드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SaaS(Software as a Service) – </a:t>
            </a:r>
            <a:r>
              <a:rPr lang="ko-KR" altLang="en-US" sz="2000" dirty="0" smtClean="0">
                <a:latin typeface="+mn-ea"/>
              </a:rPr>
              <a:t>애플리케이션을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(ERP, Email)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PaaS(Platform as a Service) – </a:t>
            </a:r>
            <a:r>
              <a:rPr lang="ko-KR" altLang="en-US" sz="2000" dirty="0" smtClean="0">
                <a:latin typeface="+mn-ea"/>
              </a:rPr>
              <a:t>플랫폼을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(OS, </a:t>
            </a:r>
            <a:r>
              <a:rPr lang="ko-KR" altLang="en-US" sz="2000" dirty="0" err="1" smtClean="0">
                <a:latin typeface="+mn-ea"/>
              </a:rPr>
              <a:t>웹서버</a:t>
            </a:r>
            <a:r>
              <a:rPr lang="en-US" altLang="ko-KR" sz="2000" dirty="0" smtClean="0">
                <a:latin typeface="+mn-ea"/>
              </a:rPr>
              <a:t>, DB</a:t>
            </a:r>
            <a:r>
              <a:rPr lang="ko-KR" altLang="en-US" sz="2000" dirty="0" smtClean="0">
                <a:latin typeface="+mn-ea"/>
              </a:rPr>
              <a:t>등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latin typeface="+mn-ea"/>
              </a:rPr>
              <a:t>LaaS</a:t>
            </a:r>
            <a:r>
              <a:rPr lang="en-US" altLang="ko-KR" sz="2000" dirty="0" smtClean="0">
                <a:latin typeface="+mn-ea"/>
              </a:rPr>
              <a:t>(Infra as a Service) – </a:t>
            </a:r>
            <a:r>
              <a:rPr lang="ko-KR" altLang="en-US" sz="2000" dirty="0" smtClean="0">
                <a:latin typeface="+mn-ea"/>
              </a:rPr>
              <a:t>인프라를 </a:t>
            </a:r>
            <a:r>
              <a:rPr lang="ko-KR" altLang="en-US" sz="2000" dirty="0" err="1" smtClean="0">
                <a:latin typeface="+mn-ea"/>
              </a:rPr>
              <a:t>클라우드로</a:t>
            </a:r>
            <a:r>
              <a:rPr lang="ko-KR" altLang="en-US" sz="2000" dirty="0" smtClean="0">
                <a:latin typeface="+mn-ea"/>
              </a:rPr>
              <a:t> 서비스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err="1" smtClean="0">
                <a:latin typeface="+mn-ea"/>
              </a:rPr>
              <a:t>가상머신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스토리지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서버등</a:t>
            </a:r>
            <a:r>
              <a:rPr lang="en-US" altLang="ko-KR" sz="2000" dirty="0" smtClean="0">
                <a:latin typeface="+mn-ea"/>
              </a:rPr>
              <a:t>),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아마존의 </a:t>
            </a:r>
            <a:r>
              <a:rPr lang="en-US" altLang="ko-KR" sz="2000" dirty="0" smtClean="0">
                <a:latin typeface="+mn-ea"/>
              </a:rPr>
              <a:t>EC2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S3,  </a:t>
            </a:r>
            <a:r>
              <a:rPr lang="ko-KR" altLang="en-US" sz="2000" dirty="0" smtClean="0">
                <a:latin typeface="+mn-ea"/>
              </a:rPr>
              <a:t>마이크로소프트의 </a:t>
            </a:r>
            <a:r>
              <a:rPr lang="en-US" altLang="ko-KR" sz="2000" dirty="0" smtClean="0">
                <a:latin typeface="+mn-ea"/>
              </a:rPr>
              <a:t>Azure, </a:t>
            </a:r>
            <a:r>
              <a:rPr lang="ko-KR" altLang="en-US" sz="2000" dirty="0" err="1" smtClean="0">
                <a:latin typeface="+mn-ea"/>
              </a:rPr>
              <a:t>구글의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AppEngine</a:t>
            </a:r>
            <a:r>
              <a:rPr lang="en-US" altLang="ko-KR" sz="2000" dirty="0" smtClean="0">
                <a:latin typeface="+mn-ea"/>
              </a:rPr>
              <a:t> , OpenStack, Swift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 smtClean="0">
                <a:latin typeface="+mn-ea"/>
              </a:rPr>
              <a:t>네크워크</a:t>
            </a:r>
            <a:r>
              <a:rPr lang="ko-KR" altLang="en-US" sz="2000" dirty="0" smtClean="0">
                <a:latin typeface="+mn-ea"/>
              </a:rPr>
              <a:t> 기반의 저장 기술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DAS(Direct Attached Storage) – </a:t>
            </a:r>
            <a:r>
              <a:rPr lang="ko-KR" altLang="en-US" sz="2000" dirty="0" smtClean="0">
                <a:latin typeface="+mn-ea"/>
              </a:rPr>
              <a:t>서버의 디스크를 확장하여 파일을 공유하는 형태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NAS(Network Attached Storage) -  TCP/IP </a:t>
            </a:r>
            <a:r>
              <a:rPr lang="ko-KR" altLang="en-US" sz="2000" dirty="0" smtClean="0">
                <a:latin typeface="+mn-ea"/>
              </a:rPr>
              <a:t>프로토콜을 통해 </a:t>
            </a:r>
            <a:r>
              <a:rPr lang="en-US" altLang="ko-KR" sz="2000" dirty="0" smtClean="0">
                <a:latin typeface="+mn-ea"/>
              </a:rPr>
              <a:t>LAN</a:t>
            </a:r>
            <a:r>
              <a:rPr lang="ko-KR" altLang="en-US" sz="2000" dirty="0" smtClean="0">
                <a:latin typeface="+mn-ea"/>
              </a:rPr>
              <a:t>이나 </a:t>
            </a:r>
            <a:r>
              <a:rPr lang="en-US" altLang="ko-KR" sz="2000" dirty="0" smtClean="0">
                <a:latin typeface="+mn-ea"/>
              </a:rPr>
              <a:t>WAN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네트워크 파일 공유 전용의 스토리지 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latin typeface="+mn-ea"/>
              </a:rPr>
              <a:t>SAN(Storage Area Network) – </a:t>
            </a:r>
            <a:r>
              <a:rPr lang="ko-KR" altLang="en-US" sz="2000" dirty="0" smtClean="0">
                <a:latin typeface="+mn-ea"/>
              </a:rPr>
              <a:t>서버와 스토리지 사이에 고속의 전용망을 통해 공유하는 스토리지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862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130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org.apache.hadoop.fs.Path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50543"/>
              </p:ext>
            </p:extLst>
          </p:nvPr>
        </p:nvGraphicFramePr>
        <p:xfrm>
          <a:off x="818055" y="1744425"/>
          <a:ext cx="10567986" cy="3175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80458"/>
                <a:gridCol w="718752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CUR_DIR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현재 </a:t>
                      </a:r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문자열을 가지고 있는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 문자열을 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SEPARATOR_CHAR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디렉토리</a:t>
                      </a:r>
                      <a:r>
                        <a:rPr lang="ko-KR" altLang="en-US" sz="1600" dirty="0" smtClean="0"/>
                        <a:t> 분리자</a:t>
                      </a:r>
                      <a:r>
                        <a:rPr lang="en-US" altLang="ko-KR" sz="1600" dirty="0" smtClean="0"/>
                        <a:t>(/) </a:t>
                      </a:r>
                      <a:r>
                        <a:rPr lang="ko-KR" altLang="en-US" sz="1600" dirty="0" smtClean="0"/>
                        <a:t>문자를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갖는 필드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WINDOWS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현재 운영체제가 </a:t>
                      </a:r>
                      <a:r>
                        <a:rPr lang="en-US" altLang="ko-KR" sz="1600" dirty="0" smtClean="0"/>
                        <a:t>Windows </a:t>
                      </a:r>
                      <a:r>
                        <a:rPr lang="ko-KR" altLang="en-US" sz="1600" dirty="0" smtClean="0"/>
                        <a:t>인지를 반환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Path(String)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Path(URI 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생성자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getFileSystem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현 </a:t>
                      </a:r>
                      <a:r>
                        <a:rPr lang="en-US" altLang="ko-KR" sz="1600" dirty="0" smtClean="0"/>
                        <a:t>Path </a:t>
                      </a:r>
                      <a:r>
                        <a:rPr lang="ko-KR" altLang="en-US" sz="1600" dirty="0" smtClean="0"/>
                        <a:t>객체를 소유한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을 반환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isRoot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가 </a:t>
                      </a:r>
                      <a:r>
                        <a:rPr lang="en-US" altLang="ko-KR" sz="1600" dirty="0" smtClean="0"/>
                        <a:t>Root</a:t>
                      </a:r>
                      <a:r>
                        <a:rPr lang="ko-KR" altLang="en-US" sz="1600" dirty="0" smtClean="0"/>
                        <a:t>인지 여부를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2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4286" y="249094"/>
            <a:ext cx="10972800" cy="432000"/>
          </a:xfrm>
        </p:spPr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org.apache.hadoop.fs.FileSystem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189088"/>
              </p:ext>
            </p:extLst>
          </p:nvPr>
        </p:nvGraphicFramePr>
        <p:xfrm>
          <a:off x="579550" y="1744425"/>
          <a:ext cx="11397802" cy="4693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18208"/>
                <a:gridCol w="7379594"/>
              </a:tblGrid>
              <a:tr h="33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append(Path)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존재하는 파일에 내용을 추가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close()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대한 작업이 더 없는 경우 </a:t>
                      </a:r>
                      <a:r>
                        <a:rPr lang="ko-KR" altLang="en-US" sz="1600" dirty="0" err="1" smtClean="0"/>
                        <a:t>스트림을</a:t>
                      </a:r>
                      <a:r>
                        <a:rPr lang="ko-KR" altLang="en-US" sz="1600" dirty="0" smtClean="0"/>
                        <a:t> 닫는다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copyFromLocalFile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, 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smtClean="0"/>
                        <a:t>local</a:t>
                      </a:r>
                      <a:r>
                        <a:rPr lang="ko-KR" altLang="en-US" sz="1600" dirty="0" smtClean="0"/>
                        <a:t>에 있는 경우 원하는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으로 복사한다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copyToLocalFile</a:t>
                      </a:r>
                      <a:r>
                        <a:rPr lang="en-US" altLang="ko-KR" sz="1600" dirty="0" smtClean="0"/>
                        <a:t>(Path, 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소스 파일이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에 있는 경우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local</a:t>
                      </a:r>
                      <a:r>
                        <a:rPr lang="ko-KR" altLang="en-US" sz="1600" dirty="0" smtClean="0"/>
                        <a:t>으로 복사한다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create(Path, </a:t>
                      </a:r>
                      <a:r>
                        <a:rPr lang="en-US" altLang="ko-KR" sz="1600" dirty="0" err="1" smtClean="0"/>
                        <a:t>boolean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지정된 </a:t>
                      </a:r>
                      <a:r>
                        <a:rPr lang="en-US" altLang="ko-KR" sz="1600" dirty="0" smtClean="0"/>
                        <a:t>path</a:t>
                      </a:r>
                      <a:r>
                        <a:rPr lang="ko-KR" altLang="en-US" sz="1600" dirty="0" smtClean="0"/>
                        <a:t>에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err="1" smtClean="0"/>
                        <a:t>FSDataOutputStream</a:t>
                      </a:r>
                      <a:r>
                        <a:rPr lang="ko-KR" altLang="en-US" sz="1600" baseline="0" dirty="0" smtClean="0"/>
                        <a:t>을 생성한다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delete(Path, Boolean)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File</a:t>
                      </a:r>
                      <a:r>
                        <a:rPr lang="ko-KR" altLang="en-US" sz="1600" dirty="0" smtClean="0"/>
                        <a:t>을 삭제한다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exists(Path)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 존재</a:t>
                      </a:r>
                      <a:r>
                        <a:rPr lang="ko-KR" altLang="en-US" sz="1600" baseline="0" dirty="0" smtClean="0"/>
                        <a:t> 여부를 반환한다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get(Configuration)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getFileStatus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isDirectory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경로가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경로가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newInstance</a:t>
                      </a:r>
                      <a:r>
                        <a:rPr lang="en-US" altLang="ko-KR" sz="1600" dirty="0" smtClean="0"/>
                        <a:t>(Configuration)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</a:t>
                      </a:r>
                      <a:r>
                        <a:rPr lang="en-US" altLang="ko-KR" sz="1600" dirty="0" smtClean="0"/>
                        <a:t>Configuration</a:t>
                      </a:r>
                      <a:r>
                        <a:rPr lang="ko-KR" altLang="en-US" sz="1600" dirty="0" smtClean="0"/>
                        <a:t>에 대한 유일한 </a:t>
                      </a:r>
                      <a:r>
                        <a:rPr lang="en-US" altLang="ko-KR" sz="1600" dirty="0" err="1" smtClean="0"/>
                        <a:t>FileSystem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314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open(Path)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주어진 경로에 대한 </a:t>
                      </a:r>
                      <a:r>
                        <a:rPr lang="en-US" altLang="ko-KR" sz="1600" dirty="0" err="1" smtClean="0"/>
                        <a:t>FSDataInputStream</a:t>
                      </a:r>
                      <a:r>
                        <a:rPr lang="ko-KR" altLang="en-US" sz="1600" smtClean="0"/>
                        <a:t>을 연다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06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HDFS API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132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ko-KR" sz="1800" dirty="0" err="1" smtClean="0"/>
              <a:t>org.apache.hadoop.fs.FileStatus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1336"/>
              </p:ext>
            </p:extLst>
          </p:nvPr>
        </p:nvGraphicFramePr>
        <p:xfrm>
          <a:off x="818055" y="1744425"/>
          <a:ext cx="10567986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34993"/>
                <a:gridCol w="87329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getBlockSize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블록 사이즈를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getGroup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그룹을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getLen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길이를 반환</a:t>
                      </a:r>
                      <a:r>
                        <a:rPr lang="en-US" altLang="ko-KR" sz="1600" dirty="0" smtClean="0"/>
                        <a:t>(Byte</a:t>
                      </a:r>
                      <a:r>
                        <a:rPr lang="ko-KR" altLang="en-US" sz="1600" dirty="0" smtClean="0"/>
                        <a:t>단위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getOwner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파일의 소유자를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getDirectory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</a:t>
                      </a:r>
                      <a:r>
                        <a:rPr lang="ko-KR" altLang="en-US" sz="1600" dirty="0" err="1" smtClean="0"/>
                        <a:t>디렉토리인지</a:t>
                      </a:r>
                      <a:r>
                        <a:rPr lang="ko-KR" altLang="en-US" sz="1600" dirty="0" smtClean="0"/>
                        <a:t>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isFile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파일이 파일인지 여부를 반환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38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 </a:t>
            </a:r>
            <a:r>
              <a:rPr lang="ko-KR" altLang="en-US" b="1" dirty="0"/>
              <a:t>접근 </a:t>
            </a:r>
            <a:r>
              <a:rPr lang="en-US" altLang="ko-KR" b="1" dirty="0"/>
              <a:t>- </a:t>
            </a:r>
            <a:r>
              <a:rPr lang="en-US" altLang="ko-KR" b="1" dirty="0" err="1"/>
              <a:t>FileSystem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org.apache.hadoop.fs.FileSystem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하둡에서</a:t>
            </a:r>
            <a:r>
              <a:rPr lang="ko-KR" altLang="en-US" dirty="0"/>
              <a:t> 제공하는 파일 시스템을 추상화 한 클래스입니다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로컬 파일 시스템이나 </a:t>
            </a:r>
            <a:r>
              <a:rPr lang="en-US" altLang="ko-KR" dirty="0"/>
              <a:t>HDFS</a:t>
            </a:r>
            <a:r>
              <a:rPr lang="ko-KR" altLang="en-US" dirty="0"/>
              <a:t>나 어떤 파일 시스템을 사용하든 </a:t>
            </a:r>
            <a:r>
              <a:rPr lang="ko-KR" altLang="en-US" dirty="0" smtClean="0"/>
              <a:t>반드시 </a:t>
            </a: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ko-KR" altLang="en-US" dirty="0"/>
              <a:t>클래스로 파일에 접근해야 합니다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객체 생성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/>
              <a:t>Configuration </a:t>
            </a:r>
            <a:r>
              <a:rPr lang="en-US" altLang="ko-KR" dirty="0" err="1"/>
              <a:t>conf</a:t>
            </a:r>
            <a:r>
              <a:rPr lang="en-US" altLang="ko-KR" dirty="0"/>
              <a:t> = new Configuration();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 </a:t>
            </a:r>
            <a:r>
              <a:rPr lang="en-US" altLang="ko-KR" dirty="0" err="1"/>
              <a:t>FileSystem</a:t>
            </a:r>
            <a:r>
              <a:rPr lang="en-US" altLang="ko-KR" dirty="0"/>
              <a:t> </a:t>
            </a:r>
            <a:r>
              <a:rPr lang="en-US" altLang="ko-KR" dirty="0" err="1"/>
              <a:t>hdfs</a:t>
            </a:r>
            <a:r>
              <a:rPr lang="en-US" altLang="ko-KR" dirty="0"/>
              <a:t> = </a:t>
            </a:r>
            <a:r>
              <a:rPr lang="en-US" altLang="ko-KR" dirty="0" err="1"/>
              <a:t>FileSystem.get</a:t>
            </a:r>
            <a:r>
              <a:rPr lang="en-US" altLang="ko-KR" dirty="0"/>
              <a:t>(</a:t>
            </a:r>
            <a:r>
              <a:rPr lang="en-US" altLang="ko-KR" dirty="0" err="1"/>
              <a:t>conf</a:t>
            </a:r>
            <a:r>
              <a:rPr lang="en-US" altLang="ko-KR" dirty="0"/>
              <a:t>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lvl="1"/>
            <a:r>
              <a:rPr lang="ko-KR" altLang="en-US" dirty="0"/>
              <a:t>또는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smtClean="0"/>
              <a:t>Path </a:t>
            </a:r>
            <a:r>
              <a:rPr lang="en-US" altLang="ko-KR" dirty="0" err="1"/>
              <a:t>path</a:t>
            </a:r>
            <a:r>
              <a:rPr lang="en-US" altLang="ko-KR" dirty="0"/>
              <a:t> = new Path("</a:t>
            </a:r>
            <a:r>
              <a:rPr lang="ko-KR" altLang="en-US" dirty="0"/>
              <a:t>파일시스템 경로</a:t>
            </a:r>
            <a:r>
              <a:rPr lang="en-US" altLang="ko-KR" dirty="0"/>
              <a:t>");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altLang="ko-KR" dirty="0" err="1" smtClean="0"/>
              <a:t>FileSystem</a:t>
            </a:r>
            <a:r>
              <a:rPr lang="en-US" altLang="ko-KR" dirty="0" smtClean="0"/>
              <a:t> </a:t>
            </a:r>
            <a:r>
              <a:rPr lang="en-US" altLang="ko-KR" dirty="0"/>
              <a:t>fs = </a:t>
            </a:r>
            <a:r>
              <a:rPr lang="en-US" altLang="ko-KR" dirty="0" err="1"/>
              <a:t>path.getFileSystem</a:t>
            </a:r>
            <a:r>
              <a:rPr lang="en-US" altLang="ko-KR" dirty="0"/>
              <a:t>(</a:t>
            </a:r>
            <a:r>
              <a:rPr lang="en-US" altLang="ko-KR" dirty="0" err="1"/>
              <a:t>getConf</a:t>
            </a:r>
            <a:r>
              <a:rPr lang="en-US" altLang="ko-KR" dirty="0"/>
              <a:t>());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파일 시스템 경로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상대경로는 </a:t>
            </a:r>
            <a:r>
              <a:rPr lang="en-US" altLang="ko-KR" dirty="0"/>
              <a:t>/user/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 err="1"/>
              <a:t>디렉토리</a:t>
            </a:r>
            <a:r>
              <a:rPr lang="ko-KR" altLang="en-US" dirty="0"/>
              <a:t> 기준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793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HDFS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접근 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hadoop.sample.fileio</a:t>
            </a:r>
            <a:r>
              <a:rPr lang="en-US" altLang="ko-KR" dirty="0">
                <a:solidFill>
                  <a:schemeClr val="tx1"/>
                </a:solidFill>
              </a:rPr>
              <a:t>; //</a:t>
            </a:r>
            <a:r>
              <a:rPr lang="ko-KR" altLang="en-US" dirty="0">
                <a:solidFill>
                  <a:schemeClr val="tx1"/>
                </a:solidFill>
              </a:rPr>
              <a:t>패키지 이름 입력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클래스 생성할 때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//</a:t>
            </a:r>
            <a:r>
              <a:rPr lang="ko-KR" altLang="en-US" dirty="0">
                <a:solidFill>
                  <a:schemeClr val="tx1"/>
                </a:solidFill>
              </a:rPr>
              <a:t>패키지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해당 패키지 안의 자바 클래스를 사용하겠다는 의미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</a:t>
            </a:r>
            <a:r>
              <a:rPr lang="en-US" altLang="ko-KR" dirty="0">
                <a:solidFill>
                  <a:schemeClr val="tx1"/>
                </a:solidFill>
              </a:rPr>
              <a:t>.*;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//</a:t>
            </a:r>
            <a:r>
              <a:rPr lang="ko-KR" altLang="en-US" dirty="0">
                <a:solidFill>
                  <a:schemeClr val="tx1"/>
                </a:solidFill>
              </a:rPr>
              <a:t>클래스 </a:t>
            </a:r>
            <a:r>
              <a:rPr lang="ko-KR" altLang="en-US" dirty="0" err="1">
                <a:solidFill>
                  <a:schemeClr val="tx1"/>
                </a:solidFill>
              </a:rPr>
              <a:t>선언부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8. public class </a:t>
            </a:r>
            <a:r>
              <a:rPr lang="en-US" altLang="ko-KR" dirty="0" err="1">
                <a:solidFill>
                  <a:schemeClr val="tx1"/>
                </a:solidFill>
              </a:rPr>
              <a:t>SinglefileWriteRead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</a:t>
            </a:r>
            <a:r>
              <a:rPr lang="ko-KR" altLang="en-US" dirty="0">
                <a:solidFill>
                  <a:schemeClr val="tx1"/>
                </a:solidFill>
              </a:rPr>
              <a:t>프로그램 시작점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반드시 하나 존재해야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//jar</a:t>
            </a:r>
            <a:r>
              <a:rPr lang="ko-KR" altLang="en-US" dirty="0">
                <a:solidFill>
                  <a:schemeClr val="tx1"/>
                </a:solidFill>
              </a:rPr>
              <a:t>파일 실행 시 </a:t>
            </a:r>
            <a:r>
              <a:rPr lang="en-US" altLang="ko-KR" dirty="0">
                <a:solidFill>
                  <a:schemeClr val="tx1"/>
                </a:solidFill>
              </a:rPr>
              <a:t>main</a:t>
            </a:r>
            <a:r>
              <a:rPr lang="ko-KR" altLang="en-US" dirty="0">
                <a:solidFill>
                  <a:schemeClr val="tx1"/>
                </a:solidFill>
              </a:rPr>
              <a:t>이 있는 클래스를 알려줘야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try { //</a:t>
            </a:r>
            <a:r>
              <a:rPr lang="ko-KR" altLang="en-US" dirty="0" err="1">
                <a:solidFill>
                  <a:schemeClr val="tx1"/>
                </a:solidFill>
              </a:rPr>
              <a:t>하둡</a:t>
            </a:r>
            <a:r>
              <a:rPr lang="ko-KR" altLang="en-US" dirty="0">
                <a:solidFill>
                  <a:schemeClr val="tx1"/>
                </a:solidFill>
              </a:rPr>
              <a:t> 관련 클래스들을 사용할 때 예외발생시 처리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을 접근하기 위해 환경을 구성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 //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ko-KR" altLang="en-US" dirty="0">
                <a:solidFill>
                  <a:schemeClr val="tx1"/>
                </a:solidFill>
              </a:rPr>
              <a:t>객체를 통해 파일시스템 접근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Path </a:t>
            </a:r>
            <a:r>
              <a:rPr lang="en-US" altLang="ko-KR" dirty="0" err="1">
                <a:solidFill>
                  <a:schemeClr val="tx1"/>
                </a:solidFill>
              </a:rPr>
              <a:t>path</a:t>
            </a:r>
            <a:r>
              <a:rPr lang="en-US" altLang="ko-KR" dirty="0">
                <a:solidFill>
                  <a:schemeClr val="tx1"/>
                </a:solidFill>
              </a:rPr>
              <a:t> = new Path("temp.txt");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홈디렉토리를</a:t>
            </a:r>
            <a:r>
              <a:rPr lang="ko-KR" altLang="en-US" dirty="0">
                <a:solidFill>
                  <a:schemeClr val="tx1"/>
                </a:solidFill>
              </a:rPr>
              <a:t> 기준으로 경로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(path)) { //temp.txt </a:t>
            </a:r>
            <a:r>
              <a:rPr lang="ko-KR" altLang="en-US" dirty="0">
                <a:solidFill>
                  <a:schemeClr val="tx1"/>
                </a:solidFill>
              </a:rPr>
              <a:t>파일이 있으면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hdfs.delete</a:t>
            </a:r>
            <a:r>
              <a:rPr lang="en-US" altLang="ko-KR" dirty="0">
                <a:solidFill>
                  <a:schemeClr val="tx1"/>
                </a:solidFill>
              </a:rPr>
              <a:t>(path, true); //</a:t>
            </a:r>
            <a:r>
              <a:rPr lang="ko-KR" altLang="en-US" dirty="0">
                <a:solidFill>
                  <a:schemeClr val="tx1"/>
                </a:solidFill>
              </a:rPr>
              <a:t>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디렉토리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디렉토리를</a:t>
            </a:r>
            <a:r>
              <a:rPr lang="ko-KR" altLang="en-US" dirty="0">
                <a:solidFill>
                  <a:schemeClr val="tx1"/>
                </a:solidFill>
              </a:rPr>
              <a:t> 삭제할 때는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latin typeface="+mn-ea"/>
                <a:cs typeface="JBold" pitchFamily="18" charset="-127"/>
              </a:rPr>
              <a:t>HDFS </a:t>
            </a:r>
            <a:r>
              <a:rPr lang="ko-KR" altLang="en-US" sz="2400" b="1" dirty="0">
                <a:latin typeface="+mn-ea"/>
                <a:cs typeface="JBold" pitchFamily="18" charset="-127"/>
              </a:rPr>
              <a:t>접근 </a:t>
            </a:r>
            <a:r>
              <a:rPr lang="en-US" altLang="ko-KR" sz="2400" b="1" dirty="0">
                <a:latin typeface="+mn-ea"/>
                <a:cs typeface="JBold" pitchFamily="18" charset="-127"/>
              </a:rPr>
              <a:t>- SinglefileWriteRead.java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ko-KR" altLang="en-US" dirty="0">
                <a:solidFill>
                  <a:schemeClr val="tx1"/>
                </a:solidFill>
              </a:rPr>
              <a:t>에 파일을 쓰기 위한 출력 </a:t>
            </a:r>
            <a:r>
              <a:rPr lang="ko-KR" altLang="en-US" dirty="0" err="1">
                <a:solidFill>
                  <a:schemeClr val="tx1"/>
                </a:solidFill>
              </a:rPr>
              <a:t>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FSDataOutputStream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outStream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hdfs.create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outStream.writeUTF</a:t>
            </a:r>
            <a:r>
              <a:rPr lang="en-US" altLang="ko-KR" dirty="0">
                <a:solidFill>
                  <a:schemeClr val="tx1"/>
                </a:solidFill>
              </a:rPr>
              <a:t>("</a:t>
            </a:r>
            <a:r>
              <a:rPr lang="en-US" altLang="ko-KR" dirty="0" err="1">
                <a:solidFill>
                  <a:schemeClr val="tx1"/>
                </a:solidFill>
              </a:rPr>
              <a:t>Helo</a:t>
            </a:r>
            <a:r>
              <a:rPr lang="en-US" altLang="ko-KR" dirty="0">
                <a:solidFill>
                  <a:schemeClr val="tx1"/>
                </a:solidFill>
              </a:rPr>
              <a:t> World"); //</a:t>
            </a:r>
            <a:r>
              <a:rPr lang="ko-KR" altLang="en-US" dirty="0">
                <a:solidFill>
                  <a:schemeClr val="tx1"/>
                </a:solidFill>
              </a:rPr>
              <a:t>문자열을 파일에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outStream.close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 err="1">
                <a:solidFill>
                  <a:schemeClr val="tx1"/>
                </a:solidFill>
              </a:rPr>
              <a:t>출력스트림</a:t>
            </a:r>
            <a:r>
              <a:rPr lang="ko-KR" altLang="en-US" dirty="0">
                <a:solidFill>
                  <a:schemeClr val="tx1"/>
                </a:solidFill>
              </a:rPr>
              <a:t> 닫아주기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("file created in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//</a:t>
            </a:r>
            <a:r>
              <a:rPr lang="ko-KR" altLang="en-US" dirty="0">
                <a:solidFill>
                  <a:schemeClr val="tx1"/>
                </a:solidFill>
              </a:rPr>
              <a:t>파일시스템에 저장된 파일을 다시 불러오기 위한 </a:t>
            </a:r>
            <a:r>
              <a:rPr lang="ko-KR" altLang="en-US" dirty="0" err="1">
                <a:solidFill>
                  <a:schemeClr val="tx1"/>
                </a:solidFill>
              </a:rPr>
              <a:t>입력스트림</a:t>
            </a:r>
            <a:r>
              <a:rPr lang="ko-KR" altLang="en-US" dirty="0">
                <a:solidFill>
                  <a:schemeClr val="tx1"/>
                </a:solidFill>
              </a:rPr>
              <a:t>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FSDataInputStream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inputStream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hdfs.open</a:t>
            </a:r>
            <a:r>
              <a:rPr lang="en-US" altLang="ko-KR" dirty="0">
                <a:solidFill>
                  <a:schemeClr val="tx1"/>
                </a:solidFill>
              </a:rPr>
              <a:t>(path);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String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inputStream.readUTF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ko-KR" altLang="en-US" dirty="0">
                <a:solidFill>
                  <a:schemeClr val="tx1"/>
                </a:solidFill>
              </a:rPr>
              <a:t>문자열 읽기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inputStream.close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("##input String : " + </a:t>
            </a:r>
            <a:r>
              <a:rPr lang="en-US" altLang="ko-KR" dirty="0" err="1">
                <a:solidFill>
                  <a:schemeClr val="tx1"/>
                </a:solidFill>
              </a:rPr>
              <a:t>inputString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getHomeDirectory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홈 경로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path.toUri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패스의 파일명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path.getFileSystem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  <a:r>
              <a:rPr lang="en-US" altLang="ko-KR" dirty="0" err="1">
                <a:solidFill>
                  <a:schemeClr val="tx1"/>
                </a:solidFill>
              </a:rPr>
              <a:t>getUri</a:t>
            </a:r>
            <a:r>
              <a:rPr lang="en-US" altLang="ko-KR" dirty="0">
                <a:solidFill>
                  <a:schemeClr val="tx1"/>
                </a:solidFill>
              </a:rPr>
              <a:t>().</a:t>
            </a:r>
            <a:r>
              <a:rPr lang="en-US" altLang="ko-KR" dirty="0" err="1">
                <a:solidFill>
                  <a:schemeClr val="tx1"/>
                </a:solidFill>
              </a:rPr>
              <a:t>getPath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} catch(Exception e)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("error"); //</a:t>
            </a:r>
            <a:r>
              <a:rPr lang="en-US" altLang="ko-KR" dirty="0" err="1">
                <a:solidFill>
                  <a:schemeClr val="tx1"/>
                </a:solidFill>
              </a:rPr>
              <a:t>sysout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Ctrl+space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38.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873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org.apache.hadoop.mapreduce.Mapper</a:t>
            </a:r>
            <a:endParaRPr lang="ko-KR" altLang="en-US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setup(Mapper.Context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메소드가 호출되기 전에 먼저 딱 한번 호출되는 메소드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메소드에서 필요한 리소스를 할당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</a:t>
            </a:r>
            <a:r>
              <a:rPr lang="ko-KR" altLang="en-US"/>
              <a:t>에서 필요한 선행 작업을 </a:t>
            </a:r>
            <a:r>
              <a:rPr lang="ko-KR" altLang="en-US" smtClean="0"/>
              <a:t>수행</a:t>
            </a:r>
            <a:endParaRPr lang="en-US" altLang="ko-KR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오픈</a:t>
            </a:r>
            <a:endParaRPr lang="ko-KR" altLang="en-US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cleanup(Mapper.Context context</a:t>
            </a:r>
            <a:r>
              <a:rPr lang="en-US" altLang="ko-KR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 </a:t>
            </a:r>
            <a:r>
              <a:rPr lang="ko-KR" altLang="en-US"/>
              <a:t>호출이 완료되면 </a:t>
            </a:r>
            <a:r>
              <a:rPr lang="en-US" altLang="ko-KR"/>
              <a:t>(</a:t>
            </a:r>
            <a:r>
              <a:rPr lang="ko-KR" altLang="en-US"/>
              <a:t>모든 입력 레코드가 처리되면</a:t>
            </a:r>
            <a:r>
              <a:rPr lang="en-US" altLang="ko-KR"/>
              <a:t>) </a:t>
            </a:r>
            <a:r>
              <a:rPr lang="ko-KR" altLang="en-US"/>
              <a:t>마지막으로 한번 호출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setup</a:t>
            </a:r>
            <a:r>
              <a:rPr lang="ko-KR" altLang="en-US"/>
              <a:t>메서드에서 할당한 리소스 해제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/>
              <a:t>분산 캐시</a:t>
            </a:r>
            <a:r>
              <a:rPr lang="en-US" altLang="ko-KR"/>
              <a:t>(Distributed Cache)</a:t>
            </a:r>
            <a:r>
              <a:rPr lang="ko-KR" altLang="en-US"/>
              <a:t>파일 </a:t>
            </a:r>
            <a:r>
              <a:rPr lang="en-US" altLang="ko-KR"/>
              <a:t>close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altLang="ko-KR"/>
              <a:t>public void run(Mapper.Context context)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/>
              <a:t>Mapper </a:t>
            </a:r>
            <a:r>
              <a:rPr lang="ko-KR" altLang="en-US"/>
              <a:t>클래스의 전체 구동 함수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864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FileInputFormat</a:t>
            </a:r>
            <a:r>
              <a:rPr lang="ko-KR" altLang="en-US" smtClean="0"/>
              <a:t>에서 상속받음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파일 대상이며 </a:t>
            </a:r>
            <a:r>
              <a:rPr lang="en-US" altLang="ko-KR" smtClean="0"/>
              <a:t>.gz</a:t>
            </a:r>
            <a:r>
              <a:rPr lang="ko-KR" altLang="en-US" smtClean="0"/>
              <a:t>로 압축된 것도 처리합니다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텍스트 라인 하나가 하나의 레코드에 해당합니다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라인의 파일오프셋이 </a:t>
            </a:r>
            <a:r>
              <a:rPr lang="en-US" altLang="ko-KR" smtClean="0"/>
              <a:t>Key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Key</a:t>
            </a:r>
            <a:r>
              <a:rPr lang="ko-KR" altLang="en-US" smtClean="0"/>
              <a:t>의 타입은 </a:t>
            </a:r>
            <a:r>
              <a:rPr lang="en-US" altLang="ko-KR" smtClean="0"/>
              <a:t>LongWritable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해당 라인 전체가 </a:t>
            </a:r>
            <a:r>
              <a:rPr lang="en-US" altLang="ko-KR" smtClean="0"/>
              <a:t>Value</a:t>
            </a:r>
            <a:r>
              <a:rPr lang="ko-KR" altLang="en-US" smtClean="0"/>
              <a:t>가 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Value</a:t>
            </a:r>
            <a:r>
              <a:rPr lang="ko-KR" altLang="en-US" smtClean="0"/>
              <a:t>의 타입은 </a:t>
            </a:r>
            <a:r>
              <a:rPr lang="en-US" altLang="ko-KR" smtClean="0"/>
              <a:t>Text</a:t>
            </a:r>
            <a:r>
              <a:rPr lang="ko-KR" altLang="en-US" smtClean="0"/>
              <a:t>입니다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setInputFormatClass </a:t>
            </a:r>
            <a:r>
              <a:rPr lang="ko-KR" altLang="en-US" smtClean="0"/>
              <a:t>메서드로 다른 입력 포맷</a:t>
            </a:r>
            <a:r>
              <a:rPr lang="en-US" altLang="ko-KR" smtClean="0"/>
              <a:t>(KeyValueTextInputFormat, SequenceFileInputFormat)</a:t>
            </a:r>
            <a:r>
              <a:rPr lang="ko-KR" altLang="en-US" smtClean="0"/>
              <a:t>으로 변경할 수 있습니다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입력 파일들의 위치는 </a:t>
            </a:r>
            <a:r>
              <a:rPr lang="en-US" altLang="ko-KR" smtClean="0"/>
              <a:t>FileInptFormat </a:t>
            </a:r>
            <a:r>
              <a:rPr lang="ko-KR" altLang="en-US" smtClean="0"/>
              <a:t>클래스의 </a:t>
            </a:r>
            <a:r>
              <a:rPr lang="en-US" altLang="ko-KR" smtClean="0"/>
              <a:t>addInputPath </a:t>
            </a:r>
            <a:r>
              <a:rPr lang="ko-KR" altLang="en-US" smtClean="0"/>
              <a:t>메소드로 지정 호출합니다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하둡 프로그램의 입력과</a:t>
            </a:r>
            <a:r>
              <a:rPr lang="en-US" altLang="ko-KR" smtClean="0"/>
              <a:t> </a:t>
            </a:r>
            <a:r>
              <a:rPr lang="ko-KR" altLang="en-US" smtClean="0"/>
              <a:t>출력은  </a:t>
            </a:r>
            <a:r>
              <a:rPr lang="en-US" altLang="ko-KR" smtClean="0"/>
              <a:t>HDFS </a:t>
            </a:r>
            <a:r>
              <a:rPr lang="ko-KR" altLang="en-US" smtClean="0"/>
              <a:t>상의 파일</a:t>
            </a:r>
            <a:r>
              <a:rPr lang="en-US" altLang="ko-KR" smtClean="0"/>
              <a:t>(</a:t>
            </a:r>
            <a:r>
              <a:rPr lang="ko-KR" altLang="en-US" smtClean="0"/>
              <a:t>디렉토리</a:t>
            </a:r>
            <a:r>
              <a:rPr lang="en-US" altLang="ko-KR" smtClean="0"/>
              <a:t>)</a:t>
            </a:r>
            <a:r>
              <a:rPr lang="ko-KR" altLang="en-US" smtClean="0"/>
              <a:t>이 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/>
              <a:t>맵의 출력 레코드들의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타입은 </a:t>
            </a:r>
            <a:r>
              <a:rPr lang="en-US" altLang="ko-KR" smtClean="0"/>
              <a:t>Job </a:t>
            </a:r>
            <a:r>
              <a:rPr lang="ko-KR" altLang="en-US" smtClean="0"/>
              <a:t>클래스의 </a:t>
            </a:r>
            <a:r>
              <a:rPr lang="en-US" altLang="ko-KR" smtClean="0"/>
              <a:t>setMapOutputKeyClass </a:t>
            </a:r>
            <a:r>
              <a:rPr lang="ko-KR" altLang="en-US" smtClean="0"/>
              <a:t>메서드와 </a:t>
            </a:r>
            <a:r>
              <a:rPr lang="en-US" altLang="ko-KR" smtClean="0"/>
              <a:t>setMapOutputValueClass </a:t>
            </a:r>
            <a:r>
              <a:rPr lang="ko-KR" altLang="en-US" smtClean="0"/>
              <a:t>메서드로 프레임워크에 알려주어야 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/>
              <a:t>Identity Mapper</a:t>
            </a:r>
            <a:r>
              <a:rPr lang="ko-KR" altLang="en-US"/>
              <a:t>와 </a:t>
            </a:r>
            <a:r>
              <a:rPr lang="en-US" altLang="ko-KR"/>
              <a:t>Identity Reducer 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맵이나 리듀스가 필요없는 경우에 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주어진 입력 레코드</a:t>
            </a:r>
            <a:r>
              <a:rPr lang="en-US" altLang="ko-KR" smtClean="0"/>
              <a:t>(Key, Value)</a:t>
            </a:r>
            <a:r>
              <a:rPr lang="ko-KR" altLang="en-US" smtClean="0"/>
              <a:t>를 그대로 출력 레코드로 내보내는 단순한 맵 클래스와 리듀스 클래스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089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/>
              <a:t>어떤 타입이 </a:t>
            </a:r>
            <a:r>
              <a:rPr lang="ko-KR" altLang="en-US" dirty="0" err="1" smtClean="0"/>
              <a:t>맵이나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로 사용되기 위해서는 </a:t>
            </a: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ko-KR" altLang="en-US" dirty="0" smtClean="0"/>
              <a:t>인터페이스를 지원해야 하고</a:t>
            </a:r>
            <a:r>
              <a:rPr lang="en-US" altLang="ko-KR" dirty="0" smtClean="0"/>
              <a:t>, Value</a:t>
            </a:r>
            <a:r>
              <a:rPr lang="ko-KR" altLang="en-US" dirty="0" smtClean="0"/>
              <a:t>로 사용되기 위해서는 </a:t>
            </a: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구현해야 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Writable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구현하는데 사용되는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정의된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레코드는 디스크에 저장되거나 네트워크를 타고 전달되어야 하므로 직렬화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역직렬화가</a:t>
            </a:r>
            <a:r>
              <a:rPr lang="ko-KR" altLang="en-US" dirty="0" smtClean="0"/>
              <a:t> 필요함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RPC(Remote Procedure Call)</a:t>
            </a:r>
            <a:r>
              <a:rPr lang="ko-KR" altLang="en-US" dirty="0" smtClean="0"/>
              <a:t>를 이용해서 클러스터 내의 </a:t>
            </a:r>
            <a:r>
              <a:rPr lang="ko-KR" altLang="en-US" dirty="0" err="1" smtClean="0"/>
              <a:t>노드들</a:t>
            </a:r>
            <a:r>
              <a:rPr lang="ko-KR" altLang="en-US" dirty="0" smtClean="0"/>
              <a:t> 간에 통신을 수행하므로 </a:t>
            </a:r>
            <a:r>
              <a:rPr lang="ko-KR" altLang="en-US" dirty="0"/>
              <a:t>직렬화</a:t>
            </a:r>
            <a:r>
              <a:rPr lang="en-US" altLang="ko-KR" dirty="0"/>
              <a:t>/</a:t>
            </a:r>
            <a:r>
              <a:rPr lang="ko-KR" altLang="en-US" dirty="0" err="1"/>
              <a:t>역직렬화가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</a:t>
            </a:r>
            <a:r>
              <a:rPr lang="en-US" altLang="ko-KR" dirty="0" smtClean="0"/>
              <a:t>rite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객체  직렬화</a:t>
            </a:r>
            <a:r>
              <a:rPr lang="en-US" altLang="ko-KR" dirty="0"/>
              <a:t>(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readFileds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</a:t>
            </a:r>
            <a:r>
              <a:rPr lang="ko-KR" altLang="en-US" dirty="0" err="1" smtClean="0"/>
              <a:t>역직렬화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deserializable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rgbClr val="C00000"/>
                </a:solidFill>
              </a:rPr>
              <a:t>WritableComparable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객체들간의 비교를 가능하게 해주기 위한 자바의 </a:t>
            </a:r>
            <a:r>
              <a:rPr lang="en-US" altLang="ko-KR" dirty="0" smtClean="0"/>
              <a:t>Comparable </a:t>
            </a:r>
            <a:r>
              <a:rPr lang="ko-KR" altLang="en-US" dirty="0" smtClean="0"/>
              <a:t>인터페이스가 추가된 인터페이스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하둡에서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리듀스에서</a:t>
            </a:r>
            <a:r>
              <a:rPr lang="ko-KR" altLang="en-US" dirty="0" smtClean="0"/>
              <a:t> 사용되는 키들은 </a:t>
            </a:r>
            <a:r>
              <a:rPr lang="ko-KR" altLang="en-US" dirty="0" err="1" smtClean="0"/>
              <a:t>소팅이</a:t>
            </a:r>
            <a:r>
              <a:rPr lang="ko-KR" altLang="en-US" dirty="0" smtClean="0"/>
              <a:t> 가능해야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Comparable </a:t>
            </a:r>
            <a:r>
              <a:rPr lang="ko-KR" altLang="en-US" dirty="0" smtClean="0"/>
              <a:t>인터페이스의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객체를 비교하여  순서를 정해주는 역할을 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4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/>
              <a:t>하둡의 </a:t>
            </a:r>
            <a:r>
              <a:rPr lang="en-US" altLang="ko-KR" smtClean="0"/>
              <a:t>Key/Value</a:t>
            </a:r>
            <a:r>
              <a:rPr lang="ko-KR" altLang="en-US" smtClean="0"/>
              <a:t>로 사용되는 기본 타입들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62256"/>
              </p:ext>
            </p:extLst>
          </p:nvPr>
        </p:nvGraphicFramePr>
        <p:xfrm>
          <a:off x="941832" y="1581912"/>
          <a:ext cx="10234168" cy="3396492"/>
        </p:xfrm>
        <a:graphic>
          <a:graphicData uri="http://schemas.openxmlformats.org/drawingml/2006/table">
            <a:tbl>
              <a:tblPr/>
              <a:tblGrid>
                <a:gridCol w="2631643"/>
                <a:gridCol w="5555691"/>
                <a:gridCol w="2046834"/>
              </a:tblGrid>
              <a:tr h="377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대상 데이터 타입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비고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Boolean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단일 </a:t>
                      </a:r>
                      <a:r>
                        <a:rPr lang="en-US" altLang="ko-KR" dirty="0" smtClean="0"/>
                        <a:t>byte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Byte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double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float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Integer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Long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TextWritable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UTF8  </a:t>
                      </a:r>
                      <a:r>
                        <a:rPr lang="ko-KR" altLang="en-US" smtClean="0"/>
                        <a:t>형식의 문자열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String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NullWritable</a:t>
                      </a:r>
                      <a:endParaRPr lang="ko-KR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데이터 값이 없을 경우에 사용함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null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14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smtClean="0"/>
              <a:t>RDB</a:t>
            </a:r>
            <a:r>
              <a:rPr lang="ko-KR" altLang="en-US" sz="1800" dirty="0" smtClean="0"/>
              <a:t>와 </a:t>
            </a:r>
            <a:r>
              <a:rPr lang="en-US" altLang="ko-KR" sz="1800" dirty="0" smtClean="0"/>
              <a:t>NoSQL</a:t>
            </a:r>
            <a:r>
              <a:rPr lang="ko-KR" altLang="en-US" sz="1800" dirty="0" smtClean="0"/>
              <a:t>의 비교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64207"/>
              </p:ext>
            </p:extLst>
          </p:nvPr>
        </p:nvGraphicFramePr>
        <p:xfrm>
          <a:off x="818055" y="1744425"/>
          <a:ext cx="10280868" cy="2595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76938"/>
                <a:gridCol w="3626069"/>
                <a:gridCol w="417786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NoSQL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도입</a:t>
                      </a:r>
                      <a:r>
                        <a:rPr lang="ko-KR" altLang="en-US" baseline="0" dirty="0" smtClean="0"/>
                        <a:t> 용이성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변경 및 설치 용이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en-US" altLang="ko-KR" dirty="0" smtClean="0"/>
                        <a:t>Data </a:t>
                      </a:r>
                      <a:r>
                        <a:rPr lang="ko-KR" altLang="en-US" dirty="0" err="1" smtClean="0"/>
                        <a:t>재구축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정형 데이터 처리에 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비정형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반정형</a:t>
                      </a:r>
                      <a:r>
                        <a:rPr lang="ko-KR" altLang="en-US" dirty="0" smtClean="0"/>
                        <a:t> 데이터 처리에 유리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시 성능 저하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대용량 처리 지원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고가 </a:t>
                      </a:r>
                      <a:r>
                        <a:rPr lang="ko-KR" altLang="en-US" dirty="0" err="1" smtClean="0"/>
                        <a:t>스토리지와</a:t>
                      </a:r>
                      <a:r>
                        <a:rPr lang="ko-KR" altLang="en-US" dirty="0" smtClean="0"/>
                        <a:t> 서버 지원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PC</a:t>
                      </a:r>
                      <a:r>
                        <a:rPr lang="ko-KR" altLang="en-US" dirty="0" smtClean="0"/>
                        <a:t>급 범용 하드웨어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고정된 스키마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비고정</a:t>
                      </a:r>
                      <a:r>
                        <a:rPr lang="ko-KR" altLang="en-US" dirty="0" smtClean="0"/>
                        <a:t> 스키마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MySQL, Oracle </a:t>
                      </a:r>
                      <a:r>
                        <a:rPr lang="ko-KR" altLang="en-US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Big</a:t>
                      </a:r>
                      <a:r>
                        <a:rPr lang="en-US" altLang="ko-KR" baseline="0" dirty="0" smtClean="0"/>
                        <a:t> Table, Cassandra </a:t>
                      </a:r>
                      <a:r>
                        <a:rPr lang="ko-KR" altLang="en-US" baseline="0" dirty="0" smtClean="0"/>
                        <a:t>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5145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KeyValueTextInputFormat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하나의 레코드를 해석할 때 </a:t>
            </a:r>
            <a:r>
              <a:rPr lang="en-US" altLang="ko-KR" smtClean="0"/>
              <a:t>Key</a:t>
            </a:r>
            <a:r>
              <a:rPr lang="ko-KR" altLang="en-US" smtClean="0"/>
              <a:t>와 </a:t>
            </a:r>
            <a:r>
              <a:rPr lang="en-US" altLang="ko-KR" smtClean="0"/>
              <a:t>Value </a:t>
            </a:r>
            <a:r>
              <a:rPr lang="ko-KR" altLang="en-US" smtClean="0"/>
              <a:t>사이에 </a:t>
            </a:r>
            <a:r>
              <a:rPr lang="en-US" altLang="ko-KR" smtClean="0"/>
              <a:t>TAB  </a:t>
            </a:r>
            <a:r>
              <a:rPr lang="ko-KR" altLang="en-US" smtClean="0"/>
              <a:t>문자와 같은 분리자가 있다고 가정합니다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Tab</a:t>
            </a:r>
            <a:r>
              <a:rPr lang="ko-KR" altLang="en-US"/>
              <a:t>이 아닌 다른 분리자를 사용해야 한다면 하둡 </a:t>
            </a:r>
            <a:r>
              <a:rPr lang="en-US" altLang="ko-KR"/>
              <a:t>Job</a:t>
            </a:r>
            <a:r>
              <a:rPr lang="ko-KR" altLang="en-US"/>
              <a:t>의 환경설정</a:t>
            </a:r>
            <a:r>
              <a:rPr lang="en-US" altLang="ko-KR"/>
              <a:t>(Configuration) </a:t>
            </a:r>
            <a:r>
              <a:rPr lang="ko-KR" altLang="en-US"/>
              <a:t>인스턴스의 </a:t>
            </a:r>
            <a:r>
              <a:rPr lang="en-US" altLang="ko-KR"/>
              <a:t>set </a:t>
            </a:r>
            <a:r>
              <a:rPr lang="ko-KR" altLang="en-US"/>
              <a:t>메서드를 호출하여 </a:t>
            </a:r>
            <a:r>
              <a:rPr lang="en-US" altLang="ko-KR"/>
              <a:t>'key.value.separator.in.input.line' </a:t>
            </a:r>
            <a:r>
              <a:rPr lang="ko-KR" altLang="en-US"/>
              <a:t>프로퍼티의 값을 다른 분리자로 설정해야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의 타입은 모두 </a:t>
            </a:r>
            <a:r>
              <a:rPr lang="en-US" altLang="ko-KR"/>
              <a:t>Text</a:t>
            </a:r>
            <a:r>
              <a:rPr lang="ko-KR" altLang="en-US"/>
              <a:t>가 됩니다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SequenceInputFormat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하둡의 고유 파일 포맷은 시퀀스 파일입니다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어떤 타입이든 </a:t>
            </a:r>
            <a:r>
              <a:rPr lang="en-US" altLang="ko-KR"/>
              <a:t>Key</a:t>
            </a:r>
            <a:r>
              <a:rPr lang="ko-KR" altLang="en-US"/>
              <a:t>와 </a:t>
            </a:r>
            <a:r>
              <a:rPr lang="en-US" altLang="ko-KR"/>
              <a:t>Value</a:t>
            </a:r>
            <a:r>
              <a:rPr lang="ko-KR" altLang="en-US"/>
              <a:t>로 사용 가능합니다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을 읽는데도 사용할 수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/>
              <a:t>MapFile</a:t>
            </a:r>
            <a:r>
              <a:rPr lang="ko-KR" altLang="en-US"/>
              <a:t>은 디렉토리이고 그 안에 인덱스 파일과 데이터 파일이 각각 시퀀스 파일의 형태로 존재합니다</a:t>
            </a:r>
            <a:r>
              <a:rPr lang="en-US" altLang="ko-KR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MultipleInputs</a:t>
            </a:r>
            <a:endParaRPr lang="en-US" altLang="ko-KR" b="1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서로 다른 포맷의 입력 파일들간에 공통의 키가 존재하고 같은 키를 갖는 레코드들끼리 묶어서 조인을 수행하고 싶은 경우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입력</a:t>
            </a:r>
            <a:r>
              <a:rPr lang="en-US" altLang="ko-KR" smtClean="0"/>
              <a:t> </a:t>
            </a:r>
            <a:r>
              <a:rPr lang="ko-KR" altLang="en-US" smtClean="0"/>
              <a:t>파일의 경로에 따라 다른 입력 포맷과 맵 클래스를 지정할 수 있습니다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5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Map Task </a:t>
            </a:r>
            <a:r>
              <a:rPr lang="ko-KR" altLang="en-US" b="1" dirty="0" smtClean="0">
                <a:solidFill>
                  <a:srgbClr val="C00000"/>
                </a:solidFill>
              </a:rPr>
              <a:t>수의 결정 방식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주어진 입력 파일을 처리하기 위해 필요한 </a:t>
            </a:r>
            <a:r>
              <a:rPr lang="ko-KR" altLang="en-US" dirty="0" err="1"/>
              <a:t>맵</a:t>
            </a:r>
            <a:r>
              <a:rPr lang="ko-KR" altLang="en-US" dirty="0"/>
              <a:t> 태스크의 수는 프레임워크가 알아서 정한다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입력 포맷이 주어진 입력 파일들을 처리하는데 몇 개의 </a:t>
            </a:r>
            <a:r>
              <a:rPr lang="ko-KR" altLang="en-US" dirty="0" err="1"/>
              <a:t>맵</a:t>
            </a:r>
            <a:r>
              <a:rPr lang="ko-KR" altLang="en-US" dirty="0"/>
              <a:t> 태스크가 필요한지 결정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getSplits</a:t>
            </a:r>
            <a:r>
              <a:rPr lang="en-US" altLang="ko-KR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주어진 모든 입력 파일들을 </a:t>
            </a:r>
            <a:r>
              <a:rPr lang="ko-KR" altLang="en-US" dirty="0" smtClean="0"/>
              <a:t>입력 파일 수와 입력 파일의 크기 정보를 바탕으로 </a:t>
            </a:r>
            <a:r>
              <a:rPr lang="en-US" altLang="ko-KR" dirty="0" err="1" smtClean="0"/>
              <a:t>InputSplit</a:t>
            </a:r>
            <a:r>
              <a:rPr lang="ko-KR" altLang="en-US" dirty="0"/>
              <a:t>로 나눠서 그 조각들의 리스트를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InputSplit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태스크가 하나씩 할당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하나의 데이터 블록마다 할당</a:t>
            </a:r>
            <a:r>
              <a:rPr lang="en-US" altLang="ko-KR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어떤 포맷들은 파일이 여러 블록으로 구성이 되어 있어도 </a:t>
            </a:r>
            <a:r>
              <a:rPr lang="ko-KR" altLang="en-US" dirty="0" err="1" smtClean="0"/>
              <a:t>블록별로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태스크를 할당하는 것을 불허합니다</a:t>
            </a:r>
            <a:r>
              <a:rPr lang="en-US" altLang="ko-KR" dirty="0" smtClean="0"/>
              <a:t>.  (</a:t>
            </a:r>
            <a:r>
              <a:rPr lang="en-US" altLang="ko-KR" dirty="0" err="1" smtClean="0"/>
              <a:t>TextInputFormat</a:t>
            </a:r>
            <a:r>
              <a:rPr lang="ko-KR" altLang="en-US" dirty="0" smtClean="0"/>
              <a:t>의 경우 텍스트 파일이 </a:t>
            </a: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등으로 압축이 되어 있으면 전체 파일을 블록의 수와 관계 없이 하나의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태스크에 지정해 버립니다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isSplitable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블록 단위로 나눌 수 있는지 여부를 반환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0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smtClean="0">
                <a:solidFill>
                  <a:srgbClr val="C00000"/>
                </a:solidFill>
              </a:rPr>
              <a:t>Combiner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Mini Reducer, Local Reducer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태스크의 출력에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코드를 먼저 적용해서 </a:t>
            </a:r>
            <a:r>
              <a:rPr lang="ko-KR" altLang="en-US" dirty="0" err="1" smtClean="0"/>
              <a:t>리듀스로</a:t>
            </a:r>
            <a:r>
              <a:rPr lang="ko-KR" altLang="en-US" dirty="0" smtClean="0"/>
              <a:t> 넘어가야 하는 데이터의 크기를 줄이는 역할을 담당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태스크와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태스크 간의 네트워크 </a:t>
            </a:r>
            <a:r>
              <a:rPr lang="ko-KR" altLang="en-US" dirty="0" err="1" smtClean="0"/>
              <a:t>통신량을</a:t>
            </a:r>
            <a:r>
              <a:rPr lang="ko-KR" altLang="en-US" dirty="0" smtClean="0"/>
              <a:t> 최소화</a:t>
            </a:r>
            <a:endParaRPr lang="en-US" altLang="ko-K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작업의 순서를 달리해도 최종 결과물이 같은 잡이면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교환의 법칙과 결합의 법칙이 만족되는 잡이라면 </a:t>
            </a: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있습니다</a:t>
            </a:r>
            <a:r>
              <a:rPr lang="en-US" altLang="ko-KR" dirty="0" smtClean="0"/>
              <a:t>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를 적용할 수 있는 경우라면 </a:t>
            </a:r>
            <a:r>
              <a:rPr lang="ko-KR" altLang="en-US" dirty="0" err="1" smtClean="0"/>
              <a:t>리듀스</a:t>
            </a:r>
            <a:r>
              <a:rPr lang="ko-KR" altLang="en-US" dirty="0" smtClean="0"/>
              <a:t> 클래스를 그대로 </a:t>
            </a:r>
            <a:r>
              <a:rPr lang="ko-KR" altLang="en-US" dirty="0" err="1" smtClean="0"/>
              <a:t>컴바이너</a:t>
            </a:r>
            <a:r>
              <a:rPr lang="ko-KR" altLang="en-US" dirty="0" smtClean="0"/>
              <a:t> 클래스로 사용하는 형태를 가져가기를 권장합니다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Combiner</a:t>
            </a:r>
            <a:r>
              <a:rPr lang="ko-KR" altLang="en-US" dirty="0" smtClean="0"/>
              <a:t>의 설정은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setCombinerClass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가능합니다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4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Partitioner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태스크에서 나온 출력 레코드를 보고 어느 리듀스 태스크로 보낼지 결정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결과 </a:t>
            </a:r>
            <a:r>
              <a:rPr lang="ko-KR" altLang="en-US"/>
              <a:t>레코드의 키 값을 해싱해서 그 해싱값을 리듀스 태스크의 수로 나누어 그 레코드가 어느 리듀스 태스크로 갈지 정해집니다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/>
              <a:t>같은 키를 갖는 레코드들은 같은 리듀스 태스크로 보내지도록 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Job </a:t>
            </a:r>
            <a:r>
              <a:rPr lang="ko-KR" altLang="en-US" smtClean="0"/>
              <a:t>클래스의 </a:t>
            </a:r>
            <a:r>
              <a:rPr lang="en-US" altLang="ko-KR" smtClean="0"/>
              <a:t>setPartitionerClass </a:t>
            </a:r>
            <a:r>
              <a:rPr lang="ko-KR" altLang="en-US" smtClean="0"/>
              <a:t>메서드로 설정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17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 </a:t>
            </a:r>
            <a:r>
              <a:rPr lang="ko-KR" altLang="en-US" b="1" smtClean="0">
                <a:solidFill>
                  <a:srgbClr val="C00000"/>
                </a:solidFill>
              </a:rPr>
              <a:t>출력 버퍼링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 태스크가 초기화될 대 원형 메모리 버퍼가 하나 만들어집니다</a:t>
            </a:r>
            <a:r>
              <a:rPr lang="en-US" altLang="ko-KR" smtClean="0"/>
              <a:t>. </a:t>
            </a:r>
            <a:r>
              <a:rPr lang="ko-KR" altLang="en-US" smtClean="0"/>
              <a:t>메모리 버퍼으 크기는  </a:t>
            </a:r>
            <a:r>
              <a:rPr lang="en-US" altLang="ko-KR" smtClean="0"/>
              <a:t>mapred-site.xml</a:t>
            </a:r>
            <a:r>
              <a:rPr lang="ko-KR" altLang="en-US" smtClean="0"/>
              <a:t>의 </a:t>
            </a:r>
            <a:r>
              <a:rPr lang="en-US" altLang="ko-KR" smtClean="0"/>
              <a:t>io.sort.mb </a:t>
            </a:r>
            <a:r>
              <a:rPr lang="ko-KR" altLang="en-US" smtClean="0"/>
              <a:t>파라미터에 설정 </a:t>
            </a:r>
            <a:r>
              <a:rPr lang="en-US" altLang="ko-KR" smtClean="0"/>
              <a:t>(</a:t>
            </a:r>
            <a:r>
              <a:rPr lang="ko-KR" altLang="en-US" smtClean="0"/>
              <a:t>기본 </a:t>
            </a:r>
            <a:r>
              <a:rPr lang="en-US" altLang="ko-KR" smtClean="0"/>
              <a:t>100MB)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맵에서 출력 레코드가 생길 때마다 파티셔너 클래스를 통해 출력 레코드의 파티션 번호를 할당받고</a:t>
            </a:r>
            <a:r>
              <a:rPr lang="en-US" altLang="ko-KR" smtClean="0"/>
              <a:t>, </a:t>
            </a:r>
            <a:r>
              <a:rPr lang="ko-KR" altLang="en-US" smtClean="0"/>
              <a:t>파티션 번호와  </a:t>
            </a:r>
            <a:r>
              <a:rPr lang="en-US" altLang="ko-KR" smtClean="0"/>
              <a:t>Key, Value </a:t>
            </a:r>
            <a:r>
              <a:rPr lang="ko-KR" altLang="en-US" smtClean="0"/>
              <a:t>세가지 정보를 메모리 버퍼에 저장합니다</a:t>
            </a:r>
            <a:r>
              <a:rPr lang="en-US" altLang="ko-KR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</a:t>
            </a:r>
            <a:r>
              <a:rPr lang="en-US" altLang="ko-KR" smtClean="0"/>
              <a:t>80%</a:t>
            </a:r>
            <a:r>
              <a:rPr lang="ko-KR" altLang="en-US" smtClean="0"/>
              <a:t>가 채워지면 버퍼의 내용을 디스크에 파일로 기록합니다</a:t>
            </a:r>
            <a:r>
              <a:rPr lang="en-US" altLang="ko-KR" smtClean="0"/>
              <a:t>. Io.sort.spill.percent</a:t>
            </a:r>
            <a:r>
              <a:rPr lang="ko-KR" altLang="en-US"/>
              <a:t> </a:t>
            </a:r>
            <a:r>
              <a:rPr lang="ko-KR" altLang="en-US" smtClean="0"/>
              <a:t>파라미터로 버퍼의 퍼센트를 설정할 수 있습니다</a:t>
            </a:r>
            <a:endParaRPr lang="en-US" altLang="ko-KR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버퍼의 내용을 디스크로 써서 만들어지는 파일</a:t>
            </a:r>
            <a:r>
              <a:rPr lang="ko-KR" altLang="en-US"/>
              <a:t>은</a:t>
            </a:r>
            <a:r>
              <a:rPr lang="ko-KR" altLang="en-US" smtClean="0"/>
              <a:t> </a:t>
            </a:r>
            <a:r>
              <a:rPr lang="en-US" altLang="ko-KR" smtClean="0"/>
              <a:t>spill </a:t>
            </a:r>
            <a:r>
              <a:rPr lang="ko-KR" altLang="en-US" smtClean="0"/>
              <a:t>입니다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400024" y="228600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HDFS API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6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508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0" y="1790890"/>
            <a:ext cx="7543800" cy="4410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Shuffle and Sorting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49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77" y="2193987"/>
            <a:ext cx="7292660" cy="32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66" y="2271902"/>
            <a:ext cx="7827792" cy="3781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6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226307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JobTracker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71" y="2177986"/>
            <a:ext cx="9133601" cy="33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461" y="284246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09" y="1724024"/>
            <a:ext cx="7559154" cy="4118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Single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3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4. </a:t>
            </a:r>
            <a:r>
              <a:rPr lang="ko-KR" altLang="en-US" b="1" dirty="0" err="1" smtClean="0"/>
              <a:t>빅</a:t>
            </a:r>
            <a:r>
              <a:rPr lang="ko-KR" altLang="en-US" b="1" dirty="0" smtClean="0"/>
              <a:t> 데이터 접</a:t>
            </a:r>
            <a:r>
              <a:rPr lang="ko-KR" altLang="en-US" b="1" dirty="0"/>
              <a:t>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15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4" y="1113619"/>
            <a:ext cx="104532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기존의 문제점을 개선해 비용을 절감하거나 새로운 사업 모델을 만들어 수익을 창출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의사결정 </a:t>
            </a:r>
            <a:r>
              <a:rPr lang="ko-KR" altLang="en-US" sz="2000" dirty="0" err="1" smtClean="0">
                <a:latin typeface="+mn-ea"/>
              </a:rPr>
              <a:t>인사이트</a:t>
            </a:r>
            <a:r>
              <a:rPr lang="ko-KR" altLang="en-US" sz="2000" dirty="0" smtClean="0">
                <a:latin typeface="+mn-ea"/>
              </a:rPr>
              <a:t> 발견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비용 절감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수익 창출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문제 해결 </a:t>
            </a:r>
            <a:r>
              <a:rPr lang="ko-KR" altLang="en-US" sz="2000" dirty="0" err="1" smtClean="0">
                <a:latin typeface="+mn-ea"/>
              </a:rPr>
              <a:t>인사이트</a:t>
            </a:r>
            <a:endParaRPr lang="en-US" altLang="ko-KR" sz="2000" dirty="0" smtClean="0">
              <a:latin typeface="+mn-ea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>
                <a:latin typeface="+mn-ea"/>
              </a:rPr>
              <a:t>성공적인 </a:t>
            </a: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시스템의 구축과 운영 시 반드시 내재화하고 자산화해야 할 </a:t>
            </a:r>
            <a:r>
              <a:rPr lang="ko-KR" altLang="en-US" sz="2000" dirty="0" err="1" smtClean="0">
                <a:latin typeface="+mn-ea"/>
              </a:rPr>
              <a:t>세가지요소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사람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기술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데이터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플랫폼 </a:t>
            </a:r>
            <a:r>
              <a:rPr lang="ko-KR" altLang="en-US" sz="2000" dirty="0" err="1" smtClean="0">
                <a:latin typeface="+mn-ea"/>
              </a:rPr>
              <a:t>구축형</a:t>
            </a:r>
            <a:r>
              <a:rPr lang="ko-KR" altLang="en-US" sz="2000" dirty="0" smtClean="0">
                <a:latin typeface="+mn-ea"/>
              </a:rPr>
              <a:t>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분석 프로젝트</a:t>
            </a:r>
            <a:endParaRPr lang="en-US" altLang="ko-KR" sz="2000" dirty="0" smtClean="0"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latin typeface="+mn-ea"/>
              </a:rPr>
              <a:t>빅데이터</a:t>
            </a:r>
            <a:r>
              <a:rPr lang="ko-KR" altLang="en-US" sz="2000" dirty="0" smtClean="0">
                <a:latin typeface="+mn-ea"/>
              </a:rPr>
              <a:t> 운영 및 관리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26063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6895" y="190429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Multiple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3" y="1708594"/>
            <a:ext cx="6532152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With No Reduce 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8" y="1985962"/>
            <a:ext cx="4870438" cy="39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3" y="1347270"/>
            <a:ext cx="4019550" cy="474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08" y="1904448"/>
            <a:ext cx="6974586" cy="27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 smtClean="0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smtClean="0">
                <a:solidFill>
                  <a:srgbClr val="C00000"/>
                </a:solidFill>
              </a:rPr>
              <a:t>MapReduce </a:t>
            </a:r>
            <a:r>
              <a:rPr lang="ko-KR" altLang="en-US" b="1" smtClean="0">
                <a:solidFill>
                  <a:srgbClr val="C00000"/>
                </a:solidFill>
              </a:rPr>
              <a:t>물리적 흐름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627059"/>
            <a:ext cx="8922258" cy="4178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224" y="598932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Shuffle – Map</a:t>
            </a:r>
            <a:r>
              <a:rPr lang="ko-KR" altLang="en-US"/>
              <a:t>의 출력을 정리 하여 같은 키 값 모음</a:t>
            </a:r>
          </a:p>
        </p:txBody>
      </p:sp>
    </p:spTree>
    <p:extLst>
      <p:ext uri="{BB962C8B-B14F-4D97-AF65-F5344CB8AC3E}">
        <p14:creationId xmlns:p14="http://schemas.microsoft.com/office/powerpoint/2010/main" val="35829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Map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마스터는 입력 파일을 복수의 단편으로 분할한 다음</a:t>
            </a:r>
          </a:p>
          <a:p>
            <a:r>
              <a:rPr lang="en-US" altLang="ko-KR"/>
              <a:t>2. </a:t>
            </a:r>
            <a:r>
              <a:rPr lang="ko-KR" altLang="en-US"/>
              <a:t>하나하나의 처리를 순차적을 워커에 할당합니다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워커는 단편에 기록된 키와 값을 </a:t>
            </a:r>
            <a:r>
              <a:rPr lang="en-US" altLang="ko-KR"/>
              <a:t>Map</a:t>
            </a:r>
            <a:r>
              <a:rPr lang="ko-KR" altLang="en-US"/>
              <a:t>호출하여</a:t>
            </a:r>
          </a:p>
          <a:p>
            <a:r>
              <a:rPr lang="en-US" altLang="ko-KR"/>
              <a:t>4. Map</a:t>
            </a:r>
            <a:r>
              <a:rPr lang="ko-KR" altLang="en-US"/>
              <a:t>은 새로운 키와 값을 출력합니다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워커는 잠시 메모리상 중간파일로 저장하는데</a:t>
            </a:r>
          </a:p>
          <a:p>
            <a:r>
              <a:rPr lang="en-US" altLang="ko-KR"/>
              <a:t>6. </a:t>
            </a:r>
            <a:r>
              <a:rPr lang="ko-KR" altLang="en-US"/>
              <a:t>중간파일은 일시적으로만 사용하며</a:t>
            </a:r>
            <a:r>
              <a:rPr lang="en-US" altLang="ko-KR"/>
              <a:t>, </a:t>
            </a:r>
            <a:r>
              <a:rPr lang="ko-KR" altLang="en-US"/>
              <a:t>효율을 높이기 위해 </a:t>
            </a:r>
            <a:r>
              <a:rPr lang="en-US" altLang="ko-KR"/>
              <a:t>GFS</a:t>
            </a:r>
            <a:r>
              <a:rPr lang="ko-KR" altLang="en-US"/>
              <a:t>가 아닌 로컬파일로 </a:t>
            </a:r>
            <a:r>
              <a:rPr lang="ko-KR" altLang="en-US" smtClean="0"/>
              <a:t>저장합니다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070197"/>
            <a:ext cx="5212080" cy="35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Shuffle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</a:t>
            </a:r>
            <a:r>
              <a:rPr lang="ko-KR" altLang="en-US"/>
              <a:t>워커에서 중간파일이 생성이 되면 마스터를 경유해 </a:t>
            </a:r>
            <a:r>
              <a:rPr lang="en-US" altLang="ko-KR"/>
              <a:t>Reduce</a:t>
            </a:r>
            <a:r>
              <a:rPr lang="ko-KR" altLang="en-US"/>
              <a:t>워커에 위치 전달합니다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 </a:t>
            </a:r>
            <a:r>
              <a:rPr lang="ko-KR" altLang="en-US"/>
              <a:t>워커는 네트워크를 경유해 중간파일을 가져오고 바로 셔플을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</a:t>
            </a:r>
            <a:r>
              <a:rPr lang="ko-KR" altLang="en-US"/>
              <a:t>중간파일이 작으면 메모리상에서 정렬</a:t>
            </a:r>
            <a:r>
              <a:rPr lang="en-US" altLang="ko-KR"/>
              <a:t>, </a:t>
            </a:r>
            <a:r>
              <a:rPr lang="ko-KR" altLang="en-US"/>
              <a:t>크면 임시파일로 보냅니다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중간 파일이 모일 때까지 셔플이 완료 되지 않기 때문에 </a:t>
            </a:r>
            <a:r>
              <a:rPr lang="en-US" altLang="ko-KR"/>
              <a:t>Map</a:t>
            </a:r>
            <a:r>
              <a:rPr lang="ko-KR" altLang="en-US"/>
              <a:t>이 계속 되는 한 셔플도 끝나지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6. Map</a:t>
            </a:r>
            <a:r>
              <a:rPr lang="ko-KR" altLang="en-US"/>
              <a:t>쪽에서 중간파일이 생성될 때마다 순차적으로 셔플이 이루어지고 모든 </a:t>
            </a:r>
            <a:r>
              <a:rPr lang="en-US" altLang="ko-KR"/>
              <a:t>Map</a:t>
            </a:r>
            <a:r>
              <a:rPr lang="ko-KR" altLang="en-US"/>
              <a:t>의 처리가완료가 되면 셔플도 끝납니다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72" y="3060663"/>
            <a:ext cx="5093208" cy="36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 </a:t>
            </a:r>
            <a:r>
              <a:rPr lang="ko-KR" altLang="en-US">
                <a:solidFill>
                  <a:srgbClr val="C00000"/>
                </a:solidFill>
              </a:rPr>
              <a:t>단계의 과정</a:t>
            </a:r>
          </a:p>
          <a:p>
            <a:r>
              <a:rPr lang="en-US" altLang="ko-KR"/>
              <a:t>1. Reduce</a:t>
            </a:r>
            <a:r>
              <a:rPr lang="ko-KR" altLang="en-US"/>
              <a:t>는 셔플이 끝난 그룹부터 차례로 시작합니다</a:t>
            </a:r>
            <a:r>
              <a:rPr lang="en-US" altLang="ko-KR"/>
              <a:t>.</a:t>
            </a:r>
          </a:p>
          <a:p>
            <a:r>
              <a:rPr lang="en-US" altLang="ko-KR"/>
              <a:t>2. Reduce</a:t>
            </a:r>
            <a:r>
              <a:rPr lang="ko-KR" altLang="en-US"/>
              <a:t>에 건네진 키는 사전 순으로 작은 것부터 차례로 선택됩니다</a:t>
            </a:r>
            <a:r>
              <a:rPr lang="en-US" altLang="ko-KR"/>
              <a:t>.</a:t>
            </a:r>
          </a:p>
          <a:p>
            <a:r>
              <a:rPr lang="en-US" altLang="ko-KR"/>
              <a:t>3. </a:t>
            </a:r>
            <a:r>
              <a:rPr lang="ko-KR" altLang="en-US"/>
              <a:t>중간파일에 기록된 키에 따라 모든 데이터가 정렬되며</a:t>
            </a:r>
            <a:r>
              <a:rPr lang="en-US" altLang="ko-KR"/>
              <a:t>,</a:t>
            </a:r>
          </a:p>
          <a:p>
            <a:r>
              <a:rPr lang="en-US" altLang="ko-KR"/>
              <a:t>4. Reduce</a:t>
            </a:r>
            <a:r>
              <a:rPr lang="ko-KR" altLang="en-US"/>
              <a:t>의 출력은 그룹별로 하나의 파일로서 </a:t>
            </a:r>
            <a:r>
              <a:rPr lang="en-US" altLang="ko-KR"/>
              <a:t>GFS</a:t>
            </a:r>
            <a:r>
              <a:rPr lang="ko-KR" altLang="en-US"/>
              <a:t>로 보내집니다</a:t>
            </a:r>
            <a:r>
              <a:rPr lang="en-US" altLang="ko-KR"/>
              <a:t>.</a:t>
            </a:r>
          </a:p>
          <a:p>
            <a:r>
              <a:rPr lang="en-US" altLang="ko-KR"/>
              <a:t>5. </a:t>
            </a:r>
            <a:r>
              <a:rPr lang="ko-KR" altLang="en-US"/>
              <a:t>그러므로 최종적으로 그룹의 수만큼 출력 파일이 만들어 집니다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71" y="2869301"/>
            <a:ext cx="4958525" cy="37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>
                <a:solidFill>
                  <a:srgbClr val="C00000"/>
                </a:solidFill>
              </a:rPr>
              <a:t>Zookeeper(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http://zookeeper.apache.org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>/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분산 어플리케이션을 위한 고성능 코디네이션 서비스입니다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동물원 </a:t>
            </a:r>
            <a:r>
              <a:rPr lang="ko-KR" altLang="en-US"/>
              <a:t>사육사와 </a:t>
            </a:r>
            <a:r>
              <a:rPr lang="ko-KR" altLang="en-US" smtClean="0"/>
              <a:t>같이 </a:t>
            </a:r>
            <a:r>
              <a:rPr lang="en-US" altLang="ko-KR"/>
              <a:t>Hadoop(</a:t>
            </a:r>
            <a:r>
              <a:rPr lang="ko-KR" altLang="en-US"/>
              <a:t>코끼리</a:t>
            </a:r>
            <a:r>
              <a:rPr lang="en-US" altLang="ko-KR"/>
              <a:t>), chukwa(</a:t>
            </a:r>
            <a:r>
              <a:rPr lang="ko-KR" altLang="en-US"/>
              <a:t>거북이</a:t>
            </a:r>
            <a:r>
              <a:rPr lang="en-US" altLang="ko-KR"/>
              <a:t>), pig(</a:t>
            </a:r>
            <a:r>
              <a:rPr lang="ko-KR" altLang="en-US"/>
              <a:t>돼지</a:t>
            </a:r>
            <a:r>
              <a:rPr lang="en-US" altLang="ko-KR" smtClean="0"/>
              <a:t>),hive</a:t>
            </a:r>
            <a:r>
              <a:rPr lang="en-US" altLang="ko-KR"/>
              <a:t>(</a:t>
            </a:r>
            <a:r>
              <a:rPr lang="ko-KR" altLang="en-US"/>
              <a:t>벌</a:t>
            </a:r>
            <a:r>
              <a:rPr lang="en-US" altLang="ko-KR"/>
              <a:t>) </a:t>
            </a:r>
            <a:r>
              <a:rPr lang="ko-KR" altLang="en-US"/>
              <a:t>등을 관리하며</a:t>
            </a:r>
            <a:r>
              <a:rPr lang="en-US" altLang="ko-KR"/>
              <a:t>, </a:t>
            </a:r>
            <a:r>
              <a:rPr lang="ko-KR" altLang="en-US"/>
              <a:t>분산처리 환경에서 다중의 서버에 집합을 묶어서 관리해주는 </a:t>
            </a:r>
            <a:r>
              <a:rPr lang="ko-KR" altLang="en-US" smtClean="0"/>
              <a:t>시스템에서 </a:t>
            </a:r>
            <a:r>
              <a:rPr lang="ko-KR" altLang="en-US"/>
              <a:t>장애</a:t>
            </a:r>
            <a:r>
              <a:rPr lang="en-US" altLang="ko-KR"/>
              <a:t>, </a:t>
            </a:r>
            <a:r>
              <a:rPr lang="ko-KR" altLang="en-US"/>
              <a:t>동기화 등 문제발생시 해결을 쉽게 하기 위한 것입니다</a:t>
            </a:r>
            <a:r>
              <a:rPr lang="en-US" altLang="ko-KR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로드벨런서의 역할을 하는데</a:t>
            </a:r>
            <a:r>
              <a:rPr lang="en-US" altLang="ko-KR"/>
              <a:t>, </a:t>
            </a:r>
            <a:r>
              <a:rPr lang="ko-KR" altLang="en-US"/>
              <a:t>이를 위해 다음과 같은 기능을 제공합니다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네임서비스 </a:t>
            </a:r>
            <a:r>
              <a:rPr lang="en-US" altLang="ko-KR"/>
              <a:t>(</a:t>
            </a:r>
            <a:r>
              <a:rPr lang="ko-KR" altLang="en-US"/>
              <a:t>서비스 룩업</a:t>
            </a:r>
            <a:r>
              <a:rPr lang="en-US" altLang="ko-KR"/>
              <a:t>)</a:t>
            </a:r>
            <a:r>
              <a:rPr lang="ko-KR" altLang="en-US"/>
              <a:t>를 통한 부하 분산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분산 </a:t>
            </a:r>
            <a:r>
              <a:rPr lang="ko-KR" altLang="en-US"/>
              <a:t>락이나 동기화 문제 해결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클러스터 </a:t>
            </a:r>
            <a:r>
              <a:rPr lang="ko-KR" altLang="en-US"/>
              <a:t>멤버십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높은 </a:t>
            </a:r>
            <a:r>
              <a:rPr lang="ko-KR" altLang="en-US"/>
              <a:t>가용성을 위한 장애복구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분산 시스템에서는 다음과 같은 문제를 생각하지 않을 수 없습니다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mtClean="0"/>
              <a:t>서버의 </a:t>
            </a:r>
            <a:r>
              <a:rPr lang="ko-KR" altLang="en-US"/>
              <a:t>로드상태에 따라 동적으로 새로운 서버를 추가 할 수 있는가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DB</a:t>
            </a:r>
            <a:r>
              <a:rPr lang="ko-KR" altLang="en-US"/>
              <a:t>에 락을 건 서버가 장애가 발생하면 어떻게 되나</a:t>
            </a:r>
            <a:r>
              <a:rPr lang="en-US" altLang="ko-KR"/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Active/Standby </a:t>
            </a:r>
            <a:r>
              <a:rPr lang="ko-KR" altLang="en-US"/>
              <a:t>구조일 경우 액티브 서버의 장애 판단은</a:t>
            </a:r>
            <a:r>
              <a:rPr lang="en-US" altLang="ko-KR"/>
              <a:t>?(</a:t>
            </a:r>
            <a:r>
              <a:rPr lang="ko-KR" altLang="en-US"/>
              <a:t>만일 좀비 상태가 된다면</a:t>
            </a:r>
            <a:r>
              <a:rPr lang="en-US" altLang="ko-KR"/>
              <a:t>?)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/>
              <a:t>주키퍼는 다음 </a:t>
            </a:r>
            <a:r>
              <a:rPr lang="en-US" altLang="ko-KR"/>
              <a:t>4</a:t>
            </a:r>
            <a:r>
              <a:rPr lang="ko-KR" altLang="en-US"/>
              <a:t>가지의 노드들을 가지고 있습니다</a:t>
            </a:r>
            <a:r>
              <a:rPr lang="en-US" altLang="ko-KR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Znodes</a:t>
            </a:r>
            <a:endParaRPr lang="en-US" altLang="ko-KR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Ephemeral </a:t>
            </a:r>
            <a:r>
              <a:rPr lang="en-US" altLang="ko-KR"/>
              <a:t>Nodes (</a:t>
            </a:r>
            <a:r>
              <a:rPr lang="ko-KR" altLang="en-US"/>
              <a:t>임시노드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Sequence </a:t>
            </a:r>
            <a:r>
              <a:rPr lang="en-US" altLang="ko-KR"/>
              <a:t>Nodes (</a:t>
            </a:r>
            <a:r>
              <a:rPr lang="ko-KR" altLang="en-US"/>
              <a:t>순차적노드</a:t>
            </a:r>
            <a:r>
              <a:rPr lang="en-US" altLang="ko-KR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mtClean="0"/>
              <a:t>Watches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2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프로그래밍 순서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z="1600"/>
              <a:t>1. </a:t>
            </a:r>
            <a:r>
              <a:rPr lang="ko-KR" altLang="en-US" sz="1600"/>
              <a:t>매퍼 클래스 작성</a:t>
            </a:r>
          </a:p>
          <a:p>
            <a:pPr lvl="1"/>
            <a:r>
              <a:rPr lang="en-US" altLang="ko-KR" sz="1600"/>
              <a:t>• Mapper </a:t>
            </a:r>
            <a:r>
              <a:rPr lang="ko-KR" altLang="en-US" sz="1600"/>
              <a:t>클래스를 상속받고 </a:t>
            </a:r>
            <a:r>
              <a:rPr lang="en-US" altLang="ko-KR" sz="1600"/>
              <a:t>map()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map()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key</a:t>
            </a:r>
            <a:r>
              <a:rPr lang="ko-KR" altLang="en-US" sz="1600"/>
              <a:t>와 </a:t>
            </a:r>
            <a:r>
              <a:rPr lang="en-US" altLang="ko-KR" sz="1600"/>
              <a:t>value</a:t>
            </a:r>
            <a:r>
              <a:rPr lang="ko-KR" altLang="en-US" sz="1600"/>
              <a:t>를 분석하여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출력</a:t>
            </a:r>
            <a:r>
              <a:rPr lang="en-US" altLang="ko-KR" sz="1600"/>
              <a:t>(write) </a:t>
            </a:r>
            <a:r>
              <a:rPr lang="ko-KR" altLang="en-US" sz="1600" smtClean="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2. </a:t>
            </a:r>
            <a:r>
              <a:rPr lang="ko-KR" altLang="en-US" sz="1600"/>
              <a:t>리듀서 클래스 작성</a:t>
            </a:r>
          </a:p>
          <a:p>
            <a:pPr lvl="1"/>
            <a:r>
              <a:rPr lang="en-US" altLang="ko-KR" sz="1600"/>
              <a:t>• Recuder </a:t>
            </a:r>
            <a:r>
              <a:rPr lang="ko-KR" altLang="en-US" sz="1600"/>
              <a:t>클래스를 상속받고 </a:t>
            </a:r>
            <a:r>
              <a:rPr lang="en-US" altLang="ko-KR" sz="1600"/>
              <a:t>reduce() </a:t>
            </a:r>
            <a:r>
              <a:rPr lang="ko-KR" altLang="en-US" sz="1600"/>
              <a:t>메서드 재정의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매퍼의 결과가 셔플되고 각 키의 값은 </a:t>
            </a:r>
            <a:r>
              <a:rPr lang="en-US" altLang="ko-KR" sz="1600"/>
              <a:t>Iterable </a:t>
            </a:r>
            <a:r>
              <a:rPr lang="ko-KR" altLang="en-US" sz="1600"/>
              <a:t>객체로 생성되어 리듀서의 입력으로 </a:t>
            </a:r>
            <a:r>
              <a:rPr lang="ko-KR" altLang="en-US" sz="1600" smtClean="0"/>
              <a:t>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reduce() </a:t>
            </a:r>
            <a:r>
              <a:rPr lang="ko-KR" altLang="en-US" sz="1600"/>
              <a:t>메서드 인자로 넘겨진 </a:t>
            </a:r>
            <a:r>
              <a:rPr lang="en-US" altLang="ko-KR" sz="1600"/>
              <a:t>Iterable values</a:t>
            </a:r>
            <a:r>
              <a:rPr lang="ko-KR" altLang="en-US" sz="1600"/>
              <a:t>를 카운트 하여 </a:t>
            </a:r>
            <a:r>
              <a:rPr lang="en-US" altLang="ko-KR" sz="1600"/>
              <a:t>context </a:t>
            </a:r>
            <a:r>
              <a:rPr lang="ko-KR" altLang="en-US" sz="1600"/>
              <a:t>객체를 통해 </a:t>
            </a:r>
            <a:r>
              <a:rPr lang="ko-KR" altLang="en-US" sz="1600" smtClean="0"/>
              <a:t>출력</a:t>
            </a:r>
            <a:r>
              <a:rPr lang="en-US" altLang="ko-KR" sz="1600" smtClean="0"/>
              <a:t>(</a:t>
            </a:r>
            <a:r>
              <a:rPr lang="en-US" altLang="ko-KR" sz="1600"/>
              <a:t>write) </a:t>
            </a:r>
            <a:r>
              <a:rPr lang="ko-KR" altLang="en-US" sz="1600"/>
              <a:t>합니다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3. </a:t>
            </a:r>
            <a:r>
              <a:rPr lang="ko-KR" altLang="en-US" sz="1600"/>
              <a:t>드라이버 클래스 작성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 생성</a:t>
            </a:r>
            <a:r>
              <a:rPr lang="en-US" altLang="ko-KR" sz="1600"/>
              <a:t>(Job job = new Job("WordCount");</a:t>
            </a:r>
          </a:p>
          <a:p>
            <a:pPr lvl="1"/>
            <a:r>
              <a:rPr lang="en-US" altLang="ko-KR" sz="1600"/>
              <a:t>• Job </a:t>
            </a:r>
            <a:r>
              <a:rPr lang="ko-KR" altLang="en-US" sz="1600"/>
              <a:t>객체에 맵리듀스 잡의 실행 정보 설정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맵리듀스 잡 실행</a:t>
            </a:r>
            <a:r>
              <a:rPr lang="en-US" altLang="ko-KR" sz="1600"/>
              <a:t>(job.waitForComplete);</a:t>
            </a:r>
          </a:p>
          <a:p>
            <a:pPr lvl="1"/>
            <a:r>
              <a:rPr lang="en-US" altLang="ko-KR" sz="1600"/>
              <a:t>4. Jar </a:t>
            </a:r>
            <a:r>
              <a:rPr lang="ko-KR" altLang="en-US" sz="1600"/>
              <a:t>파일로 </a:t>
            </a:r>
            <a:r>
              <a:rPr lang="en-US" altLang="ko-KR" sz="1600"/>
              <a:t>Export(</a:t>
            </a:r>
            <a:r>
              <a:rPr lang="ko-KR" altLang="en-US" sz="1600"/>
              <a:t>메인 클래스 지정해 주면 실행 시 편합니다</a:t>
            </a:r>
            <a:r>
              <a:rPr lang="en-US" altLang="ko-KR" sz="1600"/>
              <a:t>)</a:t>
            </a:r>
          </a:p>
          <a:p>
            <a:pPr lvl="1"/>
            <a:r>
              <a:rPr lang="en-US" altLang="ko-KR" sz="1600"/>
              <a:t>• </a:t>
            </a:r>
            <a:r>
              <a:rPr lang="ko-KR" altLang="en-US" sz="1600"/>
              <a:t>패키지 선택 후 마우스 오른쪽 버튼 클릭</a:t>
            </a:r>
          </a:p>
          <a:p>
            <a:pPr lvl="1"/>
            <a:r>
              <a:rPr lang="en-US" altLang="ko-KR" sz="1600"/>
              <a:t>• -&gt; Export -&gt;Java/JAR file </a:t>
            </a:r>
            <a:r>
              <a:rPr lang="ko-KR" altLang="en-US" sz="1600"/>
              <a:t>선택 후 </a:t>
            </a:r>
            <a:r>
              <a:rPr lang="en-US" altLang="ko-KR" sz="1600"/>
              <a:t>Next</a:t>
            </a:r>
          </a:p>
          <a:p>
            <a:pPr lvl="1"/>
            <a:r>
              <a:rPr lang="en-US" altLang="ko-KR" sz="1600"/>
              <a:t>• -&gt; JAR </a:t>
            </a:r>
            <a:r>
              <a:rPr lang="ko-KR" altLang="en-US" sz="1600"/>
              <a:t>파일명 입력 후 </a:t>
            </a:r>
            <a:r>
              <a:rPr lang="en-US" altLang="ko-KR" sz="1600"/>
              <a:t>Next -&gt; Next -&gt; Main class </a:t>
            </a:r>
            <a:r>
              <a:rPr lang="ko-KR" altLang="en-US" sz="1600"/>
              <a:t>선택 후 </a:t>
            </a:r>
            <a:r>
              <a:rPr lang="en-US" altLang="ko-KR" sz="1600"/>
              <a:t>Finish</a:t>
            </a:r>
          </a:p>
          <a:p>
            <a:pPr lvl="1"/>
            <a:r>
              <a:rPr lang="en-US" altLang="ko-KR" sz="1600"/>
              <a:t>5. </a:t>
            </a:r>
            <a:r>
              <a:rPr lang="ko-KR" altLang="en-US" sz="1600"/>
              <a:t>샘플 텍스트 파일 작성</a:t>
            </a:r>
          </a:p>
          <a:p>
            <a:pPr lvl="1"/>
            <a:r>
              <a:rPr lang="en-US" altLang="ko-KR" sz="1600"/>
              <a:t>6. </a:t>
            </a:r>
            <a:r>
              <a:rPr lang="ko-KR" altLang="en-US" sz="1600"/>
              <a:t>샘플 텍스트 파일 </a:t>
            </a:r>
            <a:r>
              <a:rPr lang="en-US" altLang="ko-KR" sz="1600"/>
              <a:t>HDFS</a:t>
            </a:r>
            <a:r>
              <a:rPr lang="ko-KR" altLang="en-US" sz="1600"/>
              <a:t>에 업로드</a:t>
            </a:r>
          </a:p>
          <a:p>
            <a:pPr lvl="1"/>
            <a:r>
              <a:rPr lang="en-US" altLang="ko-KR" sz="1600"/>
              <a:t>• hadoop fs -put input.txt input.txt</a:t>
            </a:r>
          </a:p>
          <a:p>
            <a:pPr lvl="1"/>
            <a:r>
              <a:rPr lang="en-US" altLang="ko-KR" sz="1600"/>
              <a:t>• HDFS</a:t>
            </a:r>
            <a:r>
              <a:rPr lang="ko-KR" altLang="en-US" sz="1600"/>
              <a:t>에 </a:t>
            </a:r>
            <a:r>
              <a:rPr lang="en-US" altLang="ko-KR" sz="1600"/>
              <a:t>output </a:t>
            </a:r>
            <a:r>
              <a:rPr lang="ko-KR" altLang="en-US" sz="1600"/>
              <a:t>디렉토리 생성</a:t>
            </a:r>
          </a:p>
          <a:p>
            <a:pPr lvl="1"/>
            <a:r>
              <a:rPr lang="en-US" altLang="ko-KR" sz="1600"/>
              <a:t>7. </a:t>
            </a:r>
            <a:r>
              <a:rPr lang="ko-KR" altLang="en-US" sz="1600"/>
              <a:t>실행</a:t>
            </a:r>
          </a:p>
          <a:p>
            <a:pPr lvl="1"/>
            <a:r>
              <a:rPr lang="en-US" altLang="ko-KR" sz="1600"/>
              <a:t>• hadoop jar WordCount.jar input.txt output</a:t>
            </a:r>
          </a:p>
          <a:p>
            <a:pPr lvl="1"/>
            <a:r>
              <a:rPr lang="en-US" altLang="ko-KR" sz="1600"/>
              <a:t>• hadoop fs -cat /output/part-r-00000</a:t>
            </a:r>
          </a:p>
        </p:txBody>
      </p:sp>
    </p:spTree>
    <p:extLst>
      <p:ext uri="{BB962C8B-B14F-4D97-AF65-F5344CB8AC3E}">
        <p14:creationId xmlns:p14="http://schemas.microsoft.com/office/powerpoint/2010/main" val="24960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rgbClr val="C00000"/>
                </a:solidFill>
              </a:rPr>
              <a:t>Mapper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org.apache.hadoop.mapreduce.Mapper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class Mapper&lt;KEYIN,VALUEIN,KEYOUT,VALUEOUT&gt; extends Object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메서드</a:t>
            </a:r>
            <a:endParaRPr lang="ko-KR" altLang="en-US" dirty="0"/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smtClean="0"/>
              <a:t>protected </a:t>
            </a:r>
            <a:r>
              <a:rPr lang="en-US" altLang="ko-KR" dirty="0"/>
              <a:t>void setup(Context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map(KEYIN key, VALUEIN value, 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protected </a:t>
            </a:r>
            <a:r>
              <a:rPr lang="en-US" altLang="ko-KR" dirty="0"/>
              <a:t>void cleanup(Context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lvl="1"/>
            <a:r>
              <a:rPr lang="en-US" altLang="ko-KR" dirty="0" smtClean="0"/>
              <a:t>    public </a:t>
            </a:r>
            <a:r>
              <a:rPr lang="en-US" altLang="ko-KR" dirty="0"/>
              <a:t>void run(Context context</a:t>
            </a:r>
            <a:r>
              <a:rPr lang="en-US" altLang="ko-KR" dirty="0" smtClean="0"/>
              <a:t>) throws </a:t>
            </a:r>
            <a:r>
              <a:rPr lang="en-US" altLang="ko-KR" dirty="0" err="1"/>
              <a:t>IOException</a:t>
            </a:r>
            <a:r>
              <a:rPr lang="en-US" altLang="ko-KR" dirty="0"/>
              <a:t>, </a:t>
            </a:r>
            <a:r>
              <a:rPr lang="en-US" altLang="ko-KR" dirty="0" err="1"/>
              <a:t>InterruptedException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내부 클래스</a:t>
            </a:r>
          </a:p>
          <a:p>
            <a:pPr lvl="1"/>
            <a:r>
              <a:rPr lang="ko-KR" altLang="en-US" dirty="0" smtClean="0"/>
              <a:t>    </a:t>
            </a:r>
            <a:r>
              <a:rPr lang="en-US" altLang="ko-KR" dirty="0" err="1" smtClean="0"/>
              <a:t>org.apache.hadoop.mapreduce.Mapper.Context</a:t>
            </a:r>
            <a:endParaRPr lang="en-US" altLang="ko-KR" dirty="0"/>
          </a:p>
          <a:p>
            <a:pPr lvl="1"/>
            <a:r>
              <a:rPr lang="en-US" altLang="ko-KR" sz="16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4673600"/>
            <a:ext cx="11209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Map/Reduce </a:t>
            </a:r>
            <a:r>
              <a:rPr lang="ko-KR" altLang="en-US" dirty="0" smtClean="0"/>
              <a:t>프레임워크에서는 입력파일을 분할하여 </a:t>
            </a:r>
            <a:r>
              <a:rPr lang="en-US" altLang="ko-KR" dirty="0" smtClean="0"/>
              <a:t>&lt;K1, V1&gt;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형태로 만들어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입력 값으로 넣어준다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의 역할은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사용자가 원하는 새로운 </a:t>
            </a:r>
            <a:r>
              <a:rPr lang="en-US" altLang="ko-KR" dirty="0" smtClean="0"/>
              <a:t>Key/Value </a:t>
            </a:r>
            <a:r>
              <a:rPr lang="ko-KR" altLang="en-US" dirty="0" smtClean="0"/>
              <a:t>형태의 </a:t>
            </a:r>
            <a:r>
              <a:rPr lang="en-US" altLang="ko-KR" dirty="0" smtClean="0"/>
              <a:t>&lt;K2, V2&gt;</a:t>
            </a:r>
            <a:r>
              <a:rPr lang="ko-KR" altLang="en-US" dirty="0" smtClean="0"/>
              <a:t>의 형태로 변환한다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의 작업이 수행되면 프레임워크는 동일한 </a:t>
            </a:r>
            <a:r>
              <a:rPr lang="en-US" altLang="ko-KR" dirty="0" smtClean="0"/>
              <a:t>K2</a:t>
            </a:r>
            <a:r>
              <a:rPr lang="ko-KR" altLang="en-US" dirty="0" smtClean="0"/>
              <a:t>에 대하여 </a:t>
            </a:r>
            <a:r>
              <a:rPr lang="en-US" altLang="ko-KR" dirty="0" smtClean="0"/>
              <a:t>V2</a:t>
            </a:r>
            <a:r>
              <a:rPr lang="ko-KR" altLang="en-US" dirty="0" smtClean="0"/>
              <a:t>들을 묶는 작업을 수행하여</a:t>
            </a:r>
            <a:r>
              <a:rPr lang="en-US" altLang="ko-KR" dirty="0" smtClean="0"/>
              <a:t>&lt;K2, list(K2,…)&gt;</a:t>
            </a:r>
            <a:r>
              <a:rPr lang="ko-KR" altLang="en-US" dirty="0" smtClean="0"/>
              <a:t>의 구조로 만들어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03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34443" y="1243850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2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기술의 이해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9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479" y="980728"/>
            <a:ext cx="11524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Reducer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org.apache.hadoop.mapreduce.Reducer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public </a:t>
            </a:r>
            <a:r>
              <a:rPr lang="en-US" altLang="ko-KR"/>
              <a:t>class Reducer&lt;KEYIN,VALUEIN,KEYOUT,VALUEOUT&gt; extends Object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메서드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protected </a:t>
            </a:r>
            <a:r>
              <a:rPr lang="en-US" altLang="ko-KR"/>
              <a:t>void setup(Context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reduce(KEYIN key, Iteravle&lt;VALUEIN&gt; values, </a:t>
            </a:r>
            <a:r>
              <a:rPr lang="en-US" altLang="ko-KR" smtClean="0"/>
              <a:t>Context context) throws </a:t>
            </a:r>
            <a:r>
              <a:rPr lang="en-US" altLang="ko-KR"/>
              <a:t>IOException, </a:t>
            </a:r>
            <a:r>
              <a:rPr lang="en-US" altLang="ko-KR" smtClean="0"/>
              <a:t>InterruptedException </a:t>
            </a:r>
          </a:p>
          <a:p>
            <a:pPr lvl="1"/>
            <a:r>
              <a:rPr lang="en-US" altLang="ko-KR" smtClean="0"/>
              <a:t>    protected </a:t>
            </a:r>
            <a:r>
              <a:rPr lang="en-US" altLang="ko-KR"/>
              <a:t>void cleanup(Context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lvl="1"/>
            <a:r>
              <a:rPr lang="en-US" altLang="ko-KR" smtClean="0"/>
              <a:t>    public </a:t>
            </a:r>
            <a:r>
              <a:rPr lang="en-US" altLang="ko-KR"/>
              <a:t>void run(Context context</a:t>
            </a:r>
            <a:r>
              <a:rPr lang="en-US" altLang="ko-KR" smtClean="0"/>
              <a:t>) throws </a:t>
            </a:r>
            <a:r>
              <a:rPr lang="en-US" altLang="ko-KR"/>
              <a:t>IOException, InterruptedException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내부 클래스</a:t>
            </a:r>
          </a:p>
          <a:p>
            <a:pPr lvl="1"/>
            <a:r>
              <a:rPr lang="ko-KR" altLang="en-US" smtClean="0"/>
              <a:t>    </a:t>
            </a:r>
            <a:r>
              <a:rPr lang="en-US" altLang="ko-KR" smtClean="0"/>
              <a:t>org.apache.hadoop.mapreduce.Reducer.Context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745067" y="4453467"/>
            <a:ext cx="1119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Reduce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Mapper</a:t>
            </a:r>
            <a:r>
              <a:rPr lang="ko-KR" altLang="en-US" dirty="0" smtClean="0"/>
              <a:t>에서 만들어진 </a:t>
            </a:r>
            <a:r>
              <a:rPr lang="en-US" altLang="ko-KR" dirty="0" smtClean="0"/>
              <a:t>Key-Value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shuffle(</a:t>
            </a:r>
            <a:r>
              <a:rPr lang="ko-KR" altLang="en-US" dirty="0" err="1" smtClean="0"/>
              <a:t>파티셔닝</a:t>
            </a:r>
            <a:r>
              <a:rPr lang="en-US" altLang="ko-KR" dirty="0" smtClean="0"/>
              <a:t>- </a:t>
            </a:r>
            <a:r>
              <a:rPr lang="ko-KR" altLang="en-US" dirty="0" smtClean="0"/>
              <a:t>동일한 </a:t>
            </a:r>
            <a:r>
              <a:rPr lang="en-US" altLang="ko-KR" dirty="0" smtClean="0"/>
              <a:t>key</a:t>
            </a:r>
            <a:r>
              <a:rPr lang="ko-KR" altLang="en-US" dirty="0" smtClean="0"/>
              <a:t>값을 갖는 레코드를 같은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작업으로 보내지도록 하는 작업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기준으로 </a:t>
            </a:r>
            <a:r>
              <a:rPr lang="en-US" altLang="ko-KR" dirty="0" smtClean="0"/>
              <a:t>Sorting</a:t>
            </a:r>
            <a:r>
              <a:rPr lang="ko-KR" altLang="en-US" dirty="0" smtClean="0"/>
              <a:t>한 다음 집계 요약한다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드라이버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맵리듀스 잡에 대한 실행 정보를 설정하고</a:t>
            </a:r>
            <a:r>
              <a:rPr lang="en-US" altLang="ko-KR"/>
              <a:t>,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실행 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1. </a:t>
            </a:r>
            <a:r>
              <a:rPr lang="ko-KR" altLang="en-US"/>
              <a:t>잡 객체를 생성합니다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Job </a:t>
            </a:r>
            <a:r>
              <a:rPr lang="en-US" altLang="ko-KR"/>
              <a:t>job = new Job(conf, "</a:t>
            </a:r>
            <a:r>
              <a:rPr lang="ko-KR" altLang="en-US"/>
              <a:t>잡 이름</a:t>
            </a:r>
            <a:r>
              <a:rPr lang="en-US" altLang="ko-KR"/>
              <a:t>");</a:t>
            </a:r>
          </a:p>
          <a:p>
            <a:pPr lvl="2"/>
            <a:r>
              <a:rPr lang="en-US" altLang="ko-KR"/>
              <a:t>2. </a:t>
            </a:r>
            <a:r>
              <a:rPr lang="ko-KR" altLang="en-US"/>
              <a:t>잡 객체에 맵리듀스 잡의 실행 정보를 설정합니다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job.setJarByClass(WordCount.class);</a:t>
            </a:r>
          </a:p>
          <a:p>
            <a:pPr lvl="2"/>
            <a:r>
              <a:rPr lang="en-US" altLang="ko-KR" smtClean="0"/>
              <a:t>   job.setMapperClass(WordCountMapper.class</a:t>
            </a:r>
            <a:r>
              <a:rPr lang="en-US" altLang="ko-KR"/>
              <a:t>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job.setReducerClass(WordCountReducer.class);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job.setInputFormat(TextInputFormat.class);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job.setOutputFormat(TextOutputFormat.class);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job.setOutputKeyClass(Text.class);</a:t>
            </a:r>
          </a:p>
          <a:p>
            <a:pPr lvl="2"/>
            <a:r>
              <a:rPr lang="en-US" altLang="ko-KR" smtClean="0"/>
              <a:t>   </a:t>
            </a:r>
            <a:r>
              <a:rPr lang="en-US" altLang="ko-KR"/>
              <a:t>job.setOutputValueClass(TextOutputFormat.class);</a:t>
            </a:r>
          </a:p>
          <a:p>
            <a:pPr lvl="2"/>
            <a:r>
              <a:rPr lang="en-US" altLang="ko-KR"/>
              <a:t>3. </a:t>
            </a:r>
            <a:r>
              <a:rPr lang="ko-KR" altLang="en-US"/>
              <a:t>맵리듀스 잡을 실행합니다</a:t>
            </a:r>
            <a:r>
              <a:rPr lang="en-US" altLang="ko-KR"/>
              <a:t>.</a:t>
            </a:r>
          </a:p>
          <a:p>
            <a:pPr lvl="2"/>
            <a:r>
              <a:rPr lang="en-US" altLang="ko-KR" smtClean="0"/>
              <a:t>    </a:t>
            </a:r>
            <a:r>
              <a:rPr lang="en-US" altLang="ko-KR"/>
              <a:t>job.waitForCompletion(true);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88" y="5485760"/>
            <a:ext cx="1119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Job </a:t>
            </a:r>
            <a:r>
              <a:rPr lang="ko-KR" altLang="en-US" dirty="0" smtClean="0"/>
              <a:t>클래스는 </a:t>
            </a:r>
            <a:r>
              <a:rPr lang="en-US" altLang="ko-KR" dirty="0" smtClean="0"/>
              <a:t>Map/Reduce </a:t>
            </a:r>
            <a:r>
              <a:rPr lang="ko-KR" altLang="en-US" dirty="0" smtClean="0"/>
              <a:t>태스크를 정의하고 관리하는 역할을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5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/>
              <a:t>o</a:t>
            </a:r>
            <a:r>
              <a:rPr lang="en-US" altLang="ko-KR" b="1" dirty="0" err="1" smtClean="0"/>
              <a:t>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26328"/>
              </p:ext>
            </p:extLst>
          </p:nvPr>
        </p:nvGraphicFramePr>
        <p:xfrm>
          <a:off x="640080" y="1572768"/>
          <a:ext cx="11082528" cy="460857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getInstance</a:t>
                      </a:r>
                      <a:r>
                        <a:rPr lang="en-US" altLang="ko-KR" sz="1600" dirty="0" smtClean="0"/>
                        <a:t>(Configuration,</a:t>
                      </a:r>
                      <a:r>
                        <a:rPr lang="en-US" altLang="ko-KR" sz="1600" baseline="0" dirty="0" smtClean="0"/>
                        <a:t> String)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Configuration </a:t>
                      </a:r>
                      <a:r>
                        <a:rPr lang="ko-KR" altLang="en-US" sz="1600" dirty="0" smtClean="0"/>
                        <a:t>객체와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err="1" smtClean="0"/>
                        <a:t>이름를</a:t>
                      </a:r>
                      <a:r>
                        <a:rPr lang="ko-KR" altLang="en-US" sz="1600" dirty="0" smtClean="0"/>
                        <a:t> 설정 값으로 하여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getJobName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지정한 </a:t>
                      </a:r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이름을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getStatus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의 상태를 추적할 수 있는 </a:t>
                      </a:r>
                      <a:r>
                        <a:rPr lang="en-US" altLang="ko-KR" sz="1600" dirty="0" err="1" smtClean="0"/>
                        <a:t>JobStatus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객체를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isComplete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완료되었는지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isSuccessful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이 성공하였는지 여부를 반환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setInputFormat</a:t>
                      </a:r>
                      <a:r>
                        <a:rPr lang="en-US" altLang="ko-KR" sz="1600" dirty="0" smtClean="0"/>
                        <a:t>(Class&lt;?&gt;)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InputFormat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setJarByClass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Driver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setJobName</a:t>
                      </a:r>
                      <a:r>
                        <a:rPr lang="en-US" altLang="ko-KR" sz="1600" dirty="0" smtClean="0"/>
                        <a:t>(String)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 </a:t>
                      </a:r>
                      <a:r>
                        <a:rPr lang="ko-KR" altLang="en-US" sz="1600" dirty="0" smtClean="0"/>
                        <a:t>이름을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setMapperClass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Mapper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setNumReduceTasks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en-US" altLang="ko-KR" sz="1600" dirty="0" err="1" smtClean="0"/>
                        <a:t>int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 </a:t>
                      </a:r>
                      <a:r>
                        <a:rPr lang="ko-KR" altLang="en-US" sz="1600" dirty="0" smtClean="0"/>
                        <a:t>태스크의 개수를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setOutputFormatClass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9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19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org.apache.hadoop.Map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Reduce.Job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클래스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MapReduce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41521"/>
              </p:ext>
            </p:extLst>
          </p:nvPr>
        </p:nvGraphicFramePr>
        <p:xfrm>
          <a:off x="640080" y="1572768"/>
          <a:ext cx="11082528" cy="2688336"/>
        </p:xfrm>
        <a:graphic>
          <a:graphicData uri="http://schemas.openxmlformats.org/drawingml/2006/table">
            <a:tbl>
              <a:tblPr/>
              <a:tblGrid>
                <a:gridCol w="3457787"/>
                <a:gridCol w="7624741"/>
              </a:tblGrid>
              <a:tr h="384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/>
                        <a:t>메소드</a:t>
                      </a:r>
                      <a:endParaRPr lang="ko-KR" altLang="en-US" sz="1600" b="1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9000"/>
                      </a:schemeClr>
                    </a:solidFill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setOutputKeyClass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Key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setOutputValueClass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Output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데이터의 </a:t>
                      </a:r>
                      <a:r>
                        <a:rPr lang="en-US" altLang="ko-KR" sz="1600" baseline="0" dirty="0" smtClean="0"/>
                        <a:t>Value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setPartitionClass</a:t>
                      </a:r>
                      <a:r>
                        <a:rPr lang="en-US" altLang="ko-KR" sz="1600" dirty="0" smtClean="0"/>
                        <a:t>(Class&lt;?&gt;)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Partitioner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지정한다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setReducerClass</a:t>
                      </a:r>
                      <a:r>
                        <a:rPr lang="en-US" altLang="ko-KR" sz="1600" dirty="0" smtClean="0"/>
                        <a:t>(Class&lt;?&gt;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Reducer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클래스를 지정한다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submit()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waitForCompletion</a:t>
                      </a:r>
                      <a:r>
                        <a:rPr lang="en-US" altLang="ko-KR" sz="1600" dirty="0" smtClean="0"/>
                        <a:t>(Boolean)</a:t>
                      </a:r>
                      <a:endParaRPr lang="ko-KR" altLang="en-US" sz="1600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Job</a:t>
                      </a:r>
                      <a:r>
                        <a:rPr lang="ko-KR" altLang="en-US" sz="1600" dirty="0" smtClean="0"/>
                        <a:t>을 실행한다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err="1" smtClean="0"/>
                        <a:t>성공할때</a:t>
                      </a:r>
                      <a:r>
                        <a:rPr lang="ko-KR" altLang="en-US" sz="1600" dirty="0" smtClean="0"/>
                        <a:t> 까지 커서가 대기한다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7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WordCount </a:t>
            </a:r>
            <a:r>
              <a:rPr lang="ko-KR" altLang="en-US" smtClean="0">
                <a:solidFill>
                  <a:srgbClr val="C00000"/>
                </a:solidFill>
              </a:rPr>
              <a:t>실행시 출력 로그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잡</a:t>
            </a:r>
            <a:r>
              <a:rPr lang="en-US" altLang="ko-KR"/>
              <a:t>/</a:t>
            </a:r>
            <a:r>
              <a:rPr lang="ko-KR" altLang="en-US"/>
              <a:t>리듀스 처리 과정이 로그로 출력됨</a:t>
            </a:r>
          </a:p>
          <a:p>
            <a:pPr lvl="1"/>
            <a:r>
              <a:rPr lang="ko-KR" altLang="en-US"/>
              <a:t> 파일 출력 포맷 카운터</a:t>
            </a:r>
          </a:p>
          <a:p>
            <a:pPr lvl="1"/>
            <a:r>
              <a:rPr lang="ko-KR" altLang="en-US"/>
              <a:t> 출력된 바이트 수</a:t>
            </a:r>
          </a:p>
          <a:p>
            <a:pPr lvl="1"/>
            <a:r>
              <a:rPr lang="ko-KR" altLang="en-US"/>
              <a:t> 파일시스템 카운터</a:t>
            </a:r>
          </a:p>
          <a:p>
            <a:pPr lvl="1"/>
            <a:r>
              <a:rPr lang="ko-KR" altLang="en-US"/>
              <a:t> </a:t>
            </a:r>
            <a:r>
              <a:rPr lang="en-US" altLang="ko-KR"/>
              <a:t>HDFS </a:t>
            </a:r>
            <a:r>
              <a:rPr lang="ko-KR" altLang="en-US"/>
              <a:t>입</a:t>
            </a:r>
            <a:r>
              <a:rPr lang="en-US" altLang="ko-KR"/>
              <a:t>/</a:t>
            </a:r>
            <a:r>
              <a:rPr lang="ko-KR" altLang="en-US"/>
              <a:t>출력 바이트 수</a:t>
            </a:r>
          </a:p>
          <a:p>
            <a:pPr lvl="1"/>
            <a:r>
              <a:rPr lang="ko-KR" altLang="en-US"/>
              <a:t> 파일 입력 포맷 카운터</a:t>
            </a:r>
          </a:p>
          <a:p>
            <a:pPr lvl="1"/>
            <a:r>
              <a:rPr lang="ko-KR" altLang="en-US"/>
              <a:t> 입력 바이트 수</a:t>
            </a:r>
          </a:p>
          <a:p>
            <a:pPr lvl="1"/>
            <a:r>
              <a:rPr lang="ko-KR" altLang="en-US"/>
              <a:t> 맵리듀스 프레임웍</a:t>
            </a:r>
          </a:p>
          <a:p>
            <a:pPr lvl="1"/>
            <a:r>
              <a:rPr lang="ko-KR" altLang="en-US"/>
              <a:t> 맵 입력 레코드 수</a:t>
            </a:r>
            <a:r>
              <a:rPr lang="en-US" altLang="ko-KR"/>
              <a:t>, </a:t>
            </a:r>
            <a:r>
              <a:rPr lang="ko-KR" altLang="en-US"/>
              <a:t>맵 출력 바이트 수</a:t>
            </a:r>
            <a:r>
              <a:rPr lang="en-US" altLang="ko-KR"/>
              <a:t>, </a:t>
            </a:r>
            <a:r>
              <a:rPr lang="ko-KR" altLang="en-US"/>
              <a:t>힙 메모리 사용량</a:t>
            </a:r>
            <a:r>
              <a:rPr lang="en-US" altLang="ko-KR"/>
              <a:t>, CPU </a:t>
            </a:r>
            <a:r>
              <a:rPr lang="ko-KR" altLang="en-US"/>
              <a:t>사용 시간</a:t>
            </a:r>
          </a:p>
          <a:p>
            <a:pPr lvl="1"/>
            <a:r>
              <a:rPr lang="ko-KR" altLang="en-US"/>
              <a:t> 리듀스 입력 수</a:t>
            </a:r>
            <a:r>
              <a:rPr lang="en-US" altLang="ko-KR"/>
              <a:t>, </a:t>
            </a:r>
            <a:r>
              <a:rPr lang="ko-KR" altLang="en-US"/>
              <a:t>리듀스 입력 그룹 수</a:t>
            </a:r>
            <a:r>
              <a:rPr lang="en-US" altLang="ko-KR"/>
              <a:t>, </a:t>
            </a:r>
            <a:r>
              <a:rPr lang="ko-KR" altLang="en-US"/>
              <a:t>리듀스 출력</a:t>
            </a:r>
            <a:r>
              <a:rPr lang="en-US" altLang="ko-KR"/>
              <a:t>, </a:t>
            </a:r>
            <a:r>
              <a:rPr lang="ko-KR" altLang="en-US"/>
              <a:t>맵 출력 레코드 </a:t>
            </a:r>
            <a:r>
              <a:rPr lang="ko-KR" altLang="en-US" smtClean="0"/>
              <a:t>수</a:t>
            </a:r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/>
              <a:t>브라우저에서 잡트래커 확인 </a:t>
            </a:r>
            <a:r>
              <a:rPr lang="en-US" altLang="ko-KR"/>
              <a:t>http://master:50030/jobtracker.jsp </a:t>
            </a:r>
          </a:p>
        </p:txBody>
      </p:sp>
    </p:spTree>
    <p:extLst>
      <p:ext uri="{BB962C8B-B14F-4D97-AF65-F5344CB8AC3E}">
        <p14:creationId xmlns:p14="http://schemas.microsoft.com/office/powerpoint/2010/main" val="88546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mtClean="0">
                <a:solidFill>
                  <a:srgbClr val="C00000"/>
                </a:solidFill>
              </a:rPr>
              <a:t>데이터 타입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org.apache.hadoop.WritableComparable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 </a:t>
            </a:r>
            <a:r>
              <a:rPr lang="ko-KR" altLang="en-US"/>
              <a:t>네트워크 통신을 위한 최적화된 객체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public </a:t>
            </a:r>
            <a:r>
              <a:rPr lang="en-US" altLang="ko-KR"/>
              <a:t>interface WritableComparable&lt;T&gt; extends Writable, Comparable&lt;T&gt;</a:t>
            </a:r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org.apache.hadoop.io.Writable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void write(DataOutput out) throws </a:t>
            </a:r>
            <a:r>
              <a:rPr lang="en-US" altLang="ko-KR" smtClean="0"/>
              <a:t>IOException - </a:t>
            </a:r>
            <a:r>
              <a:rPr lang="ko-KR" altLang="en-US" smtClean="0"/>
              <a:t>데이터 </a:t>
            </a:r>
            <a:r>
              <a:rPr lang="ko-KR" altLang="en-US"/>
              <a:t>값을 직렬화 한다</a:t>
            </a:r>
            <a:r>
              <a:rPr lang="en-US" altLang="ko-KR"/>
              <a:t>.</a:t>
            </a:r>
          </a:p>
          <a:p>
            <a:pPr lvl="1"/>
            <a:r>
              <a:rPr lang="en-US" altLang="ko-KR" smtClean="0"/>
              <a:t>	 </a:t>
            </a:r>
            <a:r>
              <a:rPr lang="en-US" altLang="ko-KR"/>
              <a:t>void readFields(DataInput in) throws </a:t>
            </a:r>
            <a:r>
              <a:rPr lang="en-US" altLang="ko-KR" smtClean="0"/>
              <a:t>IOException - </a:t>
            </a:r>
            <a:r>
              <a:rPr lang="ko-KR" altLang="en-US" smtClean="0"/>
              <a:t> </a:t>
            </a:r>
            <a:r>
              <a:rPr lang="ko-KR" altLang="en-US"/>
              <a:t>직렬화된 데이터 값을 해제해서 </a:t>
            </a:r>
            <a:r>
              <a:rPr lang="ko-KR" altLang="en-US" smtClean="0"/>
              <a:t>읽는다</a:t>
            </a:r>
            <a:endParaRPr lang="en-US" altLang="ko-KR"/>
          </a:p>
          <a:p>
            <a:pPr lvl="1"/>
            <a:r>
              <a:rPr lang="en-US" altLang="ko-KR" smtClean="0"/>
              <a:t>	 </a:t>
            </a:r>
            <a:r>
              <a:rPr lang="en-US" altLang="ko-KR"/>
              <a:t>java.lang.Comparable&lt;T&gt; </a:t>
            </a:r>
            <a:r>
              <a:rPr lang="ko-KR" altLang="en-US"/>
              <a:t>인터페이스</a:t>
            </a:r>
          </a:p>
          <a:p>
            <a:pPr lvl="1"/>
            <a:r>
              <a:rPr lang="en-US" altLang="ko-KR" smtClean="0"/>
              <a:t>	</a:t>
            </a:r>
            <a:r>
              <a:rPr lang="ko-KR" altLang="en-US" smtClean="0"/>
              <a:t> </a:t>
            </a:r>
            <a:r>
              <a:rPr lang="en-US" altLang="ko-KR"/>
              <a:t>int compareTo(T o</a:t>
            </a:r>
            <a:r>
              <a:rPr lang="en-US" altLang="ko-KR" smtClean="0"/>
              <a:t>) -  </a:t>
            </a:r>
            <a:r>
              <a:rPr lang="ko-KR" altLang="en-US"/>
              <a:t>정렬을 처리한다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	    </a:t>
            </a:r>
            <a:r>
              <a:rPr lang="ko-KR" altLang="en-US"/>
              <a:t>현재 객체의 멤버 값이 크면 양수</a:t>
            </a:r>
            <a:r>
              <a:rPr lang="en-US" altLang="ko-KR"/>
              <a:t>, </a:t>
            </a:r>
            <a:r>
              <a:rPr lang="ko-KR" altLang="en-US"/>
              <a:t>인자로 넘겨진 객체의 멤버 값이 </a:t>
            </a:r>
            <a:r>
              <a:rPr lang="ko-KR" altLang="en-US" smtClean="0"/>
              <a:t>크면 </a:t>
            </a:r>
            <a:endParaRPr lang="en-US" altLang="ko-KR" smtClean="0"/>
          </a:p>
          <a:p>
            <a:pPr lvl="1"/>
            <a:r>
              <a:rPr lang="en-US" altLang="ko-KR"/>
              <a:t> </a:t>
            </a:r>
            <a:r>
              <a:rPr lang="en-US" altLang="ko-KR" smtClean="0"/>
              <a:t>         </a:t>
            </a:r>
            <a:r>
              <a:rPr lang="ko-KR" altLang="en-US" smtClean="0"/>
              <a:t>음수</a:t>
            </a:r>
            <a:r>
              <a:rPr lang="en-US" altLang="ko-KR"/>
              <a:t>, </a:t>
            </a:r>
            <a:r>
              <a:rPr lang="ko-KR" altLang="en-US"/>
              <a:t>같으면 </a:t>
            </a:r>
            <a:r>
              <a:rPr lang="en-US" altLang="ko-KR"/>
              <a:t>0</a:t>
            </a:r>
            <a:r>
              <a:rPr lang="ko-KR" altLang="en-US"/>
              <a:t>을 리턴하도록 구현한다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mtClean="0"/>
              <a:t>맵리듀스 </a:t>
            </a:r>
            <a:r>
              <a:rPr lang="ko-KR" altLang="en-US"/>
              <a:t>프로그램에서 키로 사용되는 데이터타입은 </a:t>
            </a:r>
            <a:r>
              <a:rPr lang="en-US" altLang="ko-KR" smtClean="0"/>
              <a:t>WritableComparable </a:t>
            </a:r>
            <a:r>
              <a:rPr lang="ko-KR" altLang="en-US" smtClean="0"/>
              <a:t>인터페이스를 </a:t>
            </a:r>
            <a:r>
              <a:rPr lang="en-US" altLang="ko-KR"/>
              <a:t>implements </a:t>
            </a:r>
            <a:r>
              <a:rPr lang="ko-KR" altLang="en-US"/>
              <a:t>해야 한다</a:t>
            </a:r>
            <a:r>
              <a:rPr lang="en-US" altLang="ko-KR" smtClean="0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3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맵리듀스는 입력 스플릿을 맵 메서드의 입력 파라미터로 사용할 수 있게 </a:t>
            </a:r>
            <a:r>
              <a:rPr lang="en-US" altLang="ko-KR"/>
              <a:t>InputFormat </a:t>
            </a:r>
            <a:r>
              <a:rPr lang="ko-KR" altLang="en-US"/>
              <a:t>이라는 추상화 클래스를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 </a:t>
            </a:r>
            <a:r>
              <a:rPr lang="ko-KR" altLang="en-US"/>
              <a:t>클래스는 입력 스플릿을 맵 메서드가 사용할 수 있게 </a:t>
            </a:r>
            <a:r>
              <a:rPr lang="en-US" altLang="ko-KR"/>
              <a:t>getSplits() </a:t>
            </a:r>
            <a:r>
              <a:rPr lang="ko-KR" altLang="en-US"/>
              <a:t>메서드를 제공한다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createRecordReader() </a:t>
            </a:r>
            <a:r>
              <a:rPr lang="ko-KR" altLang="en-US"/>
              <a:t>메서드는 맴 메서드가 입력 스플릿을 키와 목록의 형태로 사용 할 수 있게 </a:t>
            </a:r>
            <a:r>
              <a:rPr lang="en-US" altLang="ko-KR"/>
              <a:t>RecordReader </a:t>
            </a:r>
            <a:r>
              <a:rPr lang="ko-KR" altLang="en-US"/>
              <a:t>객체를 생성한다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/>
              <a:t>매퍼의 </a:t>
            </a:r>
            <a:r>
              <a:rPr lang="en-US" altLang="ko-KR"/>
              <a:t>map() </a:t>
            </a:r>
            <a:r>
              <a:rPr lang="ko-KR" altLang="en-US"/>
              <a:t>메서드는 </a:t>
            </a:r>
            <a:r>
              <a:rPr lang="en-US" altLang="ko-KR"/>
              <a:t>RecordReader </a:t>
            </a:r>
            <a:r>
              <a:rPr lang="ko-KR" altLang="en-US"/>
              <a:t>객체에 담겨 있는 키와 값을 읽어 들여 분석 로직을 수행한다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/>
              <a:t>InputFormat</a:t>
            </a:r>
            <a:r>
              <a:rPr lang="ko-KR" altLang="en-US"/>
              <a:t>은 드라이버 클래스에서 </a:t>
            </a:r>
            <a:r>
              <a:rPr lang="en-US" altLang="ko-KR"/>
              <a:t>Job </a:t>
            </a:r>
            <a:r>
              <a:rPr lang="ko-KR" altLang="en-US"/>
              <a:t>인터페이스의 </a:t>
            </a:r>
            <a:r>
              <a:rPr lang="en-US" altLang="ko-KR"/>
              <a:t>setInputFormatClass() </a:t>
            </a:r>
            <a:r>
              <a:rPr lang="ko-KR" altLang="en-US"/>
              <a:t>메서드로 설정한다</a:t>
            </a:r>
            <a:r>
              <a:rPr lang="en-US" altLang="ko-KR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8894"/>
              </p:ext>
            </p:extLst>
          </p:nvPr>
        </p:nvGraphicFramePr>
        <p:xfrm>
          <a:off x="658368" y="3429000"/>
          <a:ext cx="10771632" cy="2651760"/>
        </p:xfrm>
        <a:graphic>
          <a:graphicData uri="http://schemas.openxmlformats.org/drawingml/2006/table">
            <a:tbl>
              <a:tblPr/>
              <a:tblGrid>
                <a:gridCol w="2450592"/>
                <a:gridCol w="8321040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분석할 때 사용하며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캐리지 리턴 값</a:t>
                      </a:r>
                      <a:r>
                        <a:rPr lang="en-US" altLang="ko-KR" sz="1600" smtClean="0"/>
                        <a:t>(\r, \r\n) </a:t>
                      </a:r>
                      <a:r>
                        <a:rPr lang="ko-KR" altLang="en-US" sz="1600" smtClean="0"/>
                        <a:t>을 기준으로 레코드를 분류합니다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키는 라인 번호이며</a:t>
                      </a:r>
                      <a:r>
                        <a:rPr lang="en-US" altLang="ko-KR" sz="1600" smtClean="0"/>
                        <a:t>, LongWritable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smtClean="0"/>
                        <a:t>값은 라인의 내용이며</a:t>
                      </a:r>
                      <a:r>
                        <a:rPr lang="en-US" altLang="ko-KR" sz="1600" smtClean="0"/>
                        <a:t>, Text </a:t>
                      </a:r>
                      <a:r>
                        <a:rPr lang="ko-KR" altLang="en-US" sz="1600" smtClean="0"/>
                        <a:t>타입을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KeyValueTextFormat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파일을 입력 파일로 사용할 때 라인 번호가 아닌 임의의 키 값을 지정해서 키와 값의 목록으로 읽게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NLineInputFormat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맵 태스크가 입력 받을 텍스트 파일의 라인 수를 제한하고 싶을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DelegatingInputFormat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여러 개의 서로 다른 입력 포맷을 사용하는 경우에 각 경로에 대한 작업을 위임합니다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268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InputFormat </a:t>
            </a:r>
            <a:r>
              <a:rPr lang="ko-KR" altLang="en-US" smtClean="0">
                <a:solidFill>
                  <a:srgbClr val="C00000"/>
                </a:solidFill>
              </a:rPr>
              <a:t>클래스</a:t>
            </a:r>
            <a:endParaRPr lang="en-US" altLang="ko-KR">
              <a:solidFill>
                <a:srgbClr val="C00000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6411"/>
              </p:ext>
            </p:extLst>
          </p:nvPr>
        </p:nvGraphicFramePr>
        <p:xfrm>
          <a:off x="832104" y="1572768"/>
          <a:ext cx="10771632" cy="2895600"/>
        </p:xfrm>
        <a:graphic>
          <a:graphicData uri="http://schemas.openxmlformats.org/drawingml/2006/table">
            <a:tbl>
              <a:tblPr/>
              <a:tblGrid>
                <a:gridCol w="3392424"/>
                <a:gridCol w="737920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CombineFileInputFormat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다른 </a:t>
                      </a:r>
                      <a:r>
                        <a:rPr lang="en-US" altLang="ko-KR" sz="1600" smtClean="0"/>
                        <a:t>InputFormat</a:t>
                      </a:r>
                      <a:r>
                        <a:rPr lang="ko-KR" altLang="en-US" sz="1600" smtClean="0"/>
                        <a:t>들은 파일당 스플릿을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하지만</a:t>
                      </a:r>
                      <a:r>
                        <a:rPr lang="en-US" altLang="ko-KR" sz="1600" smtClean="0"/>
                        <a:t>, CombineFileInputFormat</a:t>
                      </a:r>
                      <a:r>
                        <a:rPr lang="ko-KR" altLang="en-US" sz="1600" smtClean="0"/>
                        <a:t>은 여러 개의 파일을 스플릿으로 묶어서 사용합니다</a:t>
                      </a:r>
                      <a:r>
                        <a:rPr lang="en-US" altLang="ko-KR" sz="1600" smtClean="0"/>
                        <a:t>. </a:t>
                      </a:r>
                      <a:r>
                        <a:rPr lang="ko-KR" altLang="en-US" sz="1600" smtClean="0"/>
                        <a:t>이때 각 노드와 랙의 위치를 고려해서 스플릿을 결정하게 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입력 데이터로 쓸 때 사용합니다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바이너리 형태의 키와 값의 목록으로 구성된 텍스트 파일입니다</a:t>
                      </a:r>
                      <a:r>
                        <a:rPr lang="en-US" altLang="ko-KR" sz="1600" smtClean="0"/>
                        <a:t>. </a:t>
                      </a:r>
                    </a:p>
                    <a:p>
                      <a:pPr latinLnBrk="1"/>
                      <a:r>
                        <a:rPr lang="ko-KR" altLang="en-US" sz="1600" smtClean="0"/>
                        <a:t>시퀀스 파일은 압축과 직렬화 프레임워크를 이용해 다양한 유형을 저장할 수 있습니다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임의 바이너리 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SequenceFileAsTextInputFormat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파일의 키와 값을 </a:t>
                      </a:r>
                      <a:r>
                        <a:rPr lang="en-US" altLang="ko-KR" sz="1600" smtClean="0"/>
                        <a:t>Text </a:t>
                      </a:r>
                      <a:r>
                        <a:rPr lang="ko-KR" altLang="en-US" sz="1600" smtClean="0"/>
                        <a:t>객체로 변환해서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0672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 dirty="0" err="1"/>
              <a:t>MapReduce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err="1" smtClean="0">
                <a:solidFill>
                  <a:srgbClr val="C00000"/>
                </a:solidFill>
              </a:rPr>
              <a:t>OutputFormat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</a:t>
            </a:r>
            <a:endParaRPr lang="en-US" altLang="ko-KR" dirty="0">
              <a:solidFill>
                <a:srgbClr val="C0000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ko-KR" altLang="en-US" dirty="0" err="1"/>
              <a:t>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출력 데이터 포맷은 </a:t>
            </a:r>
            <a:r>
              <a:rPr lang="en-US" altLang="ko-KR" dirty="0" err="1"/>
              <a:t>setOutputFormatClass</a:t>
            </a:r>
            <a:r>
              <a:rPr lang="en-US" altLang="ko-KR" dirty="0"/>
              <a:t> </a:t>
            </a:r>
            <a:r>
              <a:rPr lang="ko-KR" altLang="en-US" dirty="0" err="1"/>
              <a:t>메서드로</a:t>
            </a:r>
            <a:r>
              <a:rPr lang="ko-KR" altLang="en-US" dirty="0"/>
              <a:t> 설정한 포맷대로 만들어진다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출력 </a:t>
            </a:r>
            <a:r>
              <a:rPr lang="ko-KR" altLang="en-US" dirty="0"/>
              <a:t>데이터 포맷은 </a:t>
            </a:r>
            <a:r>
              <a:rPr lang="en-US" altLang="ko-KR" dirty="0" err="1"/>
              <a:t>OutputFormat</a:t>
            </a:r>
            <a:r>
              <a:rPr lang="ko-KR" altLang="en-US" dirty="0"/>
              <a:t>이라는 추상화 클래스를 상속받아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사용자가 별도의 </a:t>
            </a:r>
            <a:r>
              <a:rPr lang="en-US" altLang="ko-KR" dirty="0" err="1"/>
              <a:t>OutputFormat</a:t>
            </a:r>
            <a:r>
              <a:rPr lang="ko-KR" altLang="en-US" dirty="0"/>
              <a:t>을 설정하지 않을 경우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smtClean="0"/>
              <a:t>프레임워크는 </a:t>
            </a:r>
            <a:r>
              <a:rPr lang="en-US" altLang="ko-KR" dirty="0" err="1"/>
              <a:t>TextOutputFormat</a:t>
            </a:r>
            <a:r>
              <a:rPr lang="ko-KR" altLang="en-US" dirty="0"/>
              <a:t>을 기본 포맷으로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FileOutputFormat</a:t>
            </a:r>
            <a:r>
              <a:rPr lang="en-US" altLang="ko-KR" dirty="0"/>
              <a:t> </a:t>
            </a:r>
            <a:r>
              <a:rPr lang="ko-KR" altLang="en-US" dirty="0"/>
              <a:t>클래스를 상속받아 출력 포맷 클래스를 만들어 원하는 위치에 원하는 파일이름으로 </a:t>
            </a:r>
            <a:r>
              <a:rPr lang="ko-KR" altLang="en-US" dirty="0" err="1"/>
              <a:t>잡의</a:t>
            </a:r>
            <a:r>
              <a:rPr lang="ko-KR" altLang="en-US" dirty="0"/>
              <a:t> 결과를 출력할 수 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73006"/>
              </p:ext>
            </p:extLst>
          </p:nvPr>
        </p:nvGraphicFramePr>
        <p:xfrm>
          <a:off x="945750" y="3048000"/>
          <a:ext cx="10771632" cy="3474720"/>
        </p:xfrm>
        <a:graphic>
          <a:graphicData uri="http://schemas.openxmlformats.org/drawingml/2006/table">
            <a:tbl>
              <a:tblPr/>
              <a:tblGrid>
                <a:gridCol w="3538728"/>
                <a:gridCol w="723290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OutputFormat</a:t>
                      </a:r>
                      <a:endParaRPr lang="ko-KR" altLang="en-US" sz="1600" b="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기능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TextOutputFormat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텍스트 파일에 레코드를 출력할 때 사용합니다</a:t>
                      </a:r>
                      <a:r>
                        <a:rPr lang="en-US" altLang="ko-KR" sz="1600" smtClean="0"/>
                        <a:t>. </a:t>
                      </a:r>
                      <a:br>
                        <a:rPr lang="en-US" altLang="ko-KR" sz="1600" smtClean="0"/>
                      </a:br>
                      <a:r>
                        <a:rPr lang="ko-KR" altLang="en-US" sz="1600" smtClean="0"/>
                        <a:t>레코드를 출력할 때 키와 값의 구분자는 탭을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시퀀스 파일을 출력물로 쓸 때 사용합니다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SequenceFileAsBinaryOutputFormat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SequenceFileOutputFormat</a:t>
                      </a:r>
                      <a:r>
                        <a:rPr lang="ko-KR" altLang="en-US" sz="1600" smtClean="0"/>
                        <a:t>을 상속받아 구현됐음</a:t>
                      </a:r>
                    </a:p>
                    <a:p>
                      <a:pPr latinLnBrk="1"/>
                      <a:r>
                        <a:rPr lang="ko-KR" altLang="en-US" sz="1600" smtClean="0"/>
                        <a:t>바이너리 포맷의 키와 값을 </a:t>
                      </a:r>
                      <a:r>
                        <a:rPr lang="en-US" altLang="ko-KR" sz="1600" smtClean="0"/>
                        <a:t>SequenceFile </a:t>
                      </a:r>
                      <a:r>
                        <a:rPr lang="ko-KR" altLang="en-US" sz="1600" smtClean="0"/>
                        <a:t>컨테이너에 씁니다</a:t>
                      </a:r>
                      <a:r>
                        <a:rPr lang="en-US" altLang="ko-KR" sz="1600" smtClean="0"/>
                        <a:t>.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FilterOutputFormat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클래스의 </a:t>
                      </a:r>
                      <a:r>
                        <a:rPr lang="en-US" altLang="ko-KR" sz="1600" dirty="0" smtClean="0"/>
                        <a:t>Wrapper </a:t>
                      </a:r>
                      <a:r>
                        <a:rPr lang="ko-KR" altLang="en-US" sz="1600" dirty="0" smtClean="0"/>
                        <a:t>클래스입니다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OutputFormat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클래스를 편리하게 사용할 수 있는 </a:t>
                      </a:r>
                      <a:r>
                        <a:rPr lang="ko-KR" altLang="en-US" sz="1600" dirty="0" err="1" smtClean="0"/>
                        <a:t>메서드</a:t>
                      </a:r>
                      <a:r>
                        <a:rPr lang="ko-KR" altLang="en-US" sz="1600" dirty="0" smtClean="0"/>
                        <a:t> 를 제공합니다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FileOutputFormat</a:t>
                      </a:r>
                      <a:r>
                        <a:rPr lang="ko-KR" altLang="en-US" sz="1600" dirty="0" smtClean="0"/>
                        <a:t>을 상속받은 클래스는 출력할 내용이 없더라도 </a:t>
                      </a:r>
                      <a:r>
                        <a:rPr lang="ko-KR" altLang="en-US" sz="1600" dirty="0" err="1" smtClean="0"/>
                        <a:t>리듀스의</a:t>
                      </a:r>
                      <a:r>
                        <a:rPr lang="ko-KR" altLang="en-US" sz="1600" dirty="0" smtClean="0"/>
                        <a:t> 출력파일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을 생성합니다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600" dirty="0" err="1" smtClean="0"/>
                        <a:t>LazyOutputFormat</a:t>
                      </a:r>
                      <a:r>
                        <a:rPr lang="ko-KR" altLang="en-US" sz="1600" dirty="0" smtClean="0"/>
                        <a:t>을 사용하면 첫 번째 레코드가 해당 파티션</a:t>
                      </a:r>
                      <a:r>
                        <a:rPr lang="en-US" altLang="ko-KR" sz="1600" dirty="0" smtClean="0"/>
                        <a:t>(part-</a:t>
                      </a:r>
                      <a:r>
                        <a:rPr lang="en-US" altLang="ko-KR" sz="1600" dirty="0" err="1" smtClean="0"/>
                        <a:t>nnnnn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으로 보내질 때만 출력 파일을 생성 합니다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5720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8649" y="291013"/>
            <a:ext cx="10972800" cy="432000"/>
          </a:xfrm>
        </p:spPr>
        <p:txBody>
          <a:bodyPr/>
          <a:lstStyle/>
          <a:p>
            <a:r>
              <a:rPr lang="en-US" altLang="ko-KR" b="1"/>
              <a:t>Hadoop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980728"/>
            <a:ext cx="115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mtClean="0">
                <a:solidFill>
                  <a:srgbClr val="C00000"/>
                </a:solidFill>
              </a:rPr>
              <a:t>Context</a:t>
            </a:r>
            <a:endParaRPr lang="en-US" altLang="ko-KR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217" y="852712"/>
            <a:ext cx="6537783" cy="575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" y="1350060"/>
            <a:ext cx="48554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Context</a:t>
            </a:r>
            <a:r>
              <a:rPr lang="ko-KR" altLang="en-US" sz="1600"/>
              <a:t>는 매퍼와 리듀서의 메서드들이 공통적으로 파라미터로 선언하고 있는 클래스입니다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Mapper</a:t>
            </a:r>
            <a:r>
              <a:rPr lang="ko-KR" altLang="en-US" sz="1600"/>
              <a:t>클래스와 </a:t>
            </a:r>
            <a:r>
              <a:rPr lang="en-US" altLang="ko-KR" sz="1600"/>
              <a:t>Reducer </a:t>
            </a:r>
            <a:r>
              <a:rPr lang="ko-KR" altLang="en-US" sz="1600"/>
              <a:t>클래스 안에 각각 내부클래스로 선언되어 있으며 </a:t>
            </a:r>
            <a:r>
              <a:rPr lang="en-US" altLang="ko-KR" sz="1600"/>
              <a:t>Context </a:t>
            </a:r>
            <a:r>
              <a:rPr lang="ko-KR" altLang="en-US" sz="1600" smtClean="0"/>
              <a:t>클래스는 </a:t>
            </a:r>
            <a:r>
              <a:rPr lang="en-US" altLang="ko-KR" sz="1600" smtClean="0"/>
              <a:t>TaskInputOutContext </a:t>
            </a:r>
            <a:r>
              <a:rPr lang="ko-KR" altLang="en-US" sz="1600"/>
              <a:t>클래스를 상속받고 있습니다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TaskInputOutputContext </a:t>
            </a:r>
            <a:r>
              <a:rPr lang="ko-KR" altLang="en-US" sz="1600"/>
              <a:t>클래스는 </a:t>
            </a:r>
            <a:r>
              <a:rPr lang="ko-KR" altLang="en-US" sz="1600" smtClean="0"/>
              <a:t>태스크로부터 </a:t>
            </a:r>
            <a:r>
              <a:rPr lang="ko-KR" altLang="en-US" sz="1600"/>
              <a:t>입력과 출력을 할 수 있도록 하는 클래스입니다</a:t>
            </a:r>
            <a:r>
              <a:rPr lang="en-US" altLang="ko-KR" sz="1600"/>
              <a:t>. </a:t>
            </a:r>
            <a:endParaRPr lang="en-US" altLang="ko-KR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JobContext </a:t>
            </a:r>
            <a:r>
              <a:rPr lang="ko-KR" altLang="en-US" sz="1600"/>
              <a:t>클래스는 태스크가 </a:t>
            </a:r>
            <a:r>
              <a:rPr lang="ko-KR" altLang="en-US" sz="1600" smtClean="0"/>
              <a:t>실행되는 </a:t>
            </a:r>
            <a:r>
              <a:rPr lang="ko-KR" altLang="en-US" sz="1600"/>
              <a:t>동안 잡의 읽기 전용 뷰를 태스크에게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JobConf </a:t>
            </a:r>
            <a:r>
              <a:rPr lang="ko-KR" altLang="en-US" sz="1600"/>
              <a:t>클래스는 디폴트 리소스 파일을 지정하고 있으며</a:t>
            </a:r>
            <a:r>
              <a:rPr lang="en-US" altLang="ko-KR" sz="1600"/>
              <a:t>, </a:t>
            </a:r>
            <a:r>
              <a:rPr lang="ko-KR" altLang="en-US" sz="1600"/>
              <a:t>리소스 파일의 설정 값을 </a:t>
            </a:r>
            <a:r>
              <a:rPr lang="ko-KR" altLang="en-US" sz="1600" smtClean="0"/>
              <a:t>저장합니다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7017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13748" y="1077097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" y="5032069"/>
            <a:ext cx="2586367" cy="9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5524" y="1511166"/>
            <a:ext cx="108476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신뢰성 있고</a:t>
            </a:r>
            <a:r>
              <a:rPr lang="en-US" altLang="ko-KR" dirty="0"/>
              <a:t>, </a:t>
            </a:r>
            <a:r>
              <a:rPr lang="ko-KR" altLang="en-US" dirty="0" err="1"/>
              <a:t>확장성</a:t>
            </a:r>
            <a:r>
              <a:rPr lang="ko-KR" altLang="en-US" dirty="0"/>
              <a:t> 있는 분산 컴퓨팅을 위한 </a:t>
            </a:r>
            <a:r>
              <a:rPr lang="ko-KR" altLang="en-US" dirty="0" err="1"/>
              <a:t>오픈소스</a:t>
            </a:r>
            <a:r>
              <a:rPr lang="ko-KR" altLang="en-US" dirty="0"/>
              <a:t>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간단한 프로그래밍 모델을 사용하여 대용량 데이터의 분산 처리를 할 수 있는 프레임워크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</a:t>
            </a:r>
            <a:r>
              <a:rPr lang="en-US" altLang="ko-KR" dirty="0"/>
              <a:t>GFS,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소프트웨어구현체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아파치</a:t>
            </a:r>
            <a:r>
              <a:rPr lang="en-US" altLang="ko-KR" dirty="0"/>
              <a:t>Top-Level </a:t>
            </a:r>
            <a:r>
              <a:rPr lang="ko-KR" altLang="en-US" dirty="0"/>
              <a:t>프로젝트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코어는 </a:t>
            </a:r>
            <a:r>
              <a:rPr lang="en-US" altLang="ko-KR" dirty="0"/>
              <a:t>Java, C/C++, Python </a:t>
            </a:r>
            <a:r>
              <a:rPr lang="ko-KR" altLang="en-US" dirty="0"/>
              <a:t>등 지원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 대용량 데이터 처리를 위한 플랫폼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분산파일시스템</a:t>
            </a:r>
            <a:r>
              <a:rPr lang="en-US" altLang="ko-KR" dirty="0"/>
              <a:t>(HDFS)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분산병렬처리시스템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- </a:t>
            </a:r>
            <a:r>
              <a:rPr lang="ko-KR" altLang="en-US" dirty="0"/>
              <a:t>기반소프트웨어프레임워크</a:t>
            </a:r>
            <a:r>
              <a:rPr lang="en-US" altLang="ko-KR" dirty="0"/>
              <a:t>(Core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http://hadoop.apache.org</a:t>
            </a:r>
          </a:p>
          <a:p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894" y="2343440"/>
            <a:ext cx="5647997" cy="427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8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1002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이클립스에서</a:t>
            </a:r>
            <a:r>
              <a:rPr lang="ko-KR" altLang="en-US" dirty="0"/>
              <a:t> 프로젝트 생성</a:t>
            </a:r>
          </a:p>
          <a:p>
            <a:pPr lvl="1"/>
            <a:r>
              <a:rPr lang="en-US" altLang="ko-KR" dirty="0" smtClean="0"/>
              <a:t>File </a:t>
            </a:r>
            <a:r>
              <a:rPr lang="en-US" altLang="ko-KR" dirty="0"/>
              <a:t>-&gt; New -&gt; Project -&gt; Java Project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소스코드 </a:t>
            </a:r>
            <a:r>
              <a:rPr lang="ko-KR" altLang="en-US" dirty="0"/>
              <a:t>작성</a:t>
            </a:r>
          </a:p>
          <a:p>
            <a:pPr lvl="1"/>
            <a:r>
              <a:rPr lang="ko-KR" altLang="en-US" dirty="0" smtClean="0"/>
              <a:t>프로젝트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</a:t>
            </a:r>
            <a:r>
              <a:rPr lang="ko-KR" altLang="en-US" dirty="0"/>
              <a:t>마우스 </a:t>
            </a:r>
            <a:r>
              <a:rPr lang="ko-KR" altLang="en-US" dirty="0" err="1"/>
              <a:t>우클릭</a:t>
            </a:r>
            <a:r>
              <a:rPr lang="ko-KR" altLang="en-US" dirty="0"/>
              <a:t> 메뉴</a:t>
            </a:r>
            <a:r>
              <a:rPr lang="en-US" altLang="ko-KR" dirty="0"/>
              <a:t>) -&gt; New -&gt;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저장하면 </a:t>
            </a:r>
            <a:r>
              <a:rPr lang="ko-KR" altLang="en-US" dirty="0"/>
              <a:t>자동 컴파일 됨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Export </a:t>
            </a:r>
            <a:r>
              <a:rPr lang="ko-KR" altLang="en-US" dirty="0"/>
              <a:t>하여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</a:t>
            </a:r>
            <a:r>
              <a:rPr lang="en-US" altLang="ko-KR" dirty="0"/>
              <a:t>jar</a:t>
            </a:r>
            <a:r>
              <a:rPr lang="ko-KR" altLang="en-US" dirty="0"/>
              <a:t>파일로 만들어 실행해야 함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Export </a:t>
            </a:r>
            <a:r>
              <a:rPr lang="ko-KR" altLang="en-US" dirty="0"/>
              <a:t>할 파일 또는 패키지 선택 후 마우스 오른쪽 버튼 클릭 </a:t>
            </a:r>
            <a:r>
              <a:rPr lang="en-US" altLang="ko-KR" dirty="0"/>
              <a:t>-&gt; Export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Java -&gt; JAR file -&gt; </a:t>
            </a:r>
            <a:r>
              <a:rPr lang="ko-KR" altLang="en-US" dirty="0"/>
              <a:t>저장될 </a:t>
            </a:r>
            <a:r>
              <a:rPr lang="ko-KR" altLang="en-US" dirty="0" err="1"/>
              <a:t>디렉토리</a:t>
            </a:r>
            <a:r>
              <a:rPr lang="ko-KR" altLang="en-US" dirty="0"/>
              <a:t> 선택 후 </a:t>
            </a:r>
            <a:r>
              <a:rPr lang="en-US" altLang="ko-KR" dirty="0"/>
              <a:t>jar </a:t>
            </a:r>
            <a:r>
              <a:rPr lang="ko-KR" altLang="en-US" dirty="0"/>
              <a:t>파일명 입력</a:t>
            </a:r>
          </a:p>
          <a:p>
            <a:r>
              <a:rPr lang="ko-KR" altLang="en-US" dirty="0" smtClean="0"/>
              <a:t>   </a:t>
            </a:r>
            <a:r>
              <a:rPr lang="en-US" altLang="ko-KR" dirty="0"/>
              <a:t>-&gt; JAR </a:t>
            </a:r>
            <a:r>
              <a:rPr lang="ko-KR" altLang="en-US" dirty="0"/>
              <a:t>파일에 포함될 파일 확인 및 </a:t>
            </a:r>
            <a:r>
              <a:rPr lang="en-US" altLang="ko-KR" dirty="0"/>
              <a:t>JAR file </a:t>
            </a:r>
            <a:r>
              <a:rPr lang="ko-KR" altLang="en-US" dirty="0"/>
              <a:t>대상 경로와 이름 확인 후 </a:t>
            </a:r>
            <a:r>
              <a:rPr lang="en-US" altLang="ko-KR" dirty="0"/>
              <a:t>Next</a:t>
            </a:r>
          </a:p>
          <a:p>
            <a:r>
              <a:rPr lang="en-US" altLang="ko-KR" dirty="0" smtClean="0"/>
              <a:t>   </a:t>
            </a:r>
            <a:r>
              <a:rPr lang="en-US" altLang="ko-KR" dirty="0"/>
              <a:t>-&gt; Next -&gt; Browse… </a:t>
            </a:r>
            <a:r>
              <a:rPr lang="ko-KR" altLang="en-US" dirty="0"/>
              <a:t>클릭해 </a:t>
            </a:r>
            <a:r>
              <a:rPr lang="en-US" altLang="ko-KR" dirty="0"/>
              <a:t>Main </a:t>
            </a:r>
            <a:r>
              <a:rPr lang="ko-KR" altLang="en-US" dirty="0"/>
              <a:t>클래스 선택 후 </a:t>
            </a:r>
            <a:r>
              <a:rPr lang="en-US" altLang="ko-KR" dirty="0"/>
              <a:t>Next -&gt; Finish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실행</a:t>
            </a: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en-US" altLang="ko-KR" dirty="0" err="1"/>
              <a:t>hadoop</a:t>
            </a:r>
            <a:r>
              <a:rPr lang="en-US" altLang="ko-KR" dirty="0"/>
              <a:t> jar </a:t>
            </a:r>
            <a:r>
              <a:rPr lang="en-US" altLang="ko-KR" dirty="0" err="1"/>
              <a:t>jar</a:t>
            </a:r>
            <a:r>
              <a:rPr lang="ko-KR" altLang="en-US" dirty="0"/>
              <a:t>파일명 </a:t>
            </a:r>
            <a:r>
              <a:rPr lang="en-US" altLang="ko-KR" dirty="0" smtClean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82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52146"/>
            <a:ext cx="114396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WordCount</a:t>
            </a:r>
            <a:r>
              <a:rPr lang="en-US" altLang="ko-KR" b="1" dirty="0" smtClean="0"/>
              <a:t> (</a:t>
            </a:r>
            <a:r>
              <a:rPr lang="ko-KR" altLang="en-US" dirty="0" smtClean="0"/>
              <a:t>텍스트 </a:t>
            </a:r>
            <a:r>
              <a:rPr lang="ko-KR" altLang="en-US" dirty="0"/>
              <a:t>파일의 내용에서 단의 수를 카운트 하는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) </a:t>
            </a:r>
            <a:r>
              <a:rPr lang="ko-KR" altLang="en-US" b="1" dirty="0" smtClean="0"/>
              <a:t>프로그래밍 </a:t>
            </a:r>
            <a:r>
              <a:rPr lang="ko-KR" altLang="en-US" b="1" dirty="0"/>
              <a:t>순서</a:t>
            </a:r>
          </a:p>
          <a:p>
            <a:r>
              <a:rPr lang="en-US" altLang="ko-KR" dirty="0" smtClean="0"/>
              <a:t>     1. </a:t>
            </a:r>
            <a:r>
              <a:rPr lang="ko-KR" altLang="en-US" dirty="0" err="1" smtClean="0"/>
              <a:t>매퍼</a:t>
            </a:r>
            <a:r>
              <a:rPr lang="ko-KR" altLang="en-US" dirty="0" smtClean="0"/>
              <a:t> </a:t>
            </a:r>
            <a:r>
              <a:rPr lang="ko-KR" altLang="en-US" dirty="0"/>
              <a:t>클래스 작성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• Mapper </a:t>
            </a:r>
            <a:r>
              <a:rPr lang="ko-KR" altLang="en-US" dirty="0"/>
              <a:t>클래스를 상속받고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map()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분석하여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출력</a:t>
            </a:r>
            <a:r>
              <a:rPr lang="en-US" altLang="ko-KR" dirty="0"/>
              <a:t>(write) </a:t>
            </a:r>
          </a:p>
          <a:p>
            <a:r>
              <a:rPr lang="en-US" altLang="ko-KR" dirty="0" smtClean="0"/>
              <a:t>     2</a:t>
            </a:r>
            <a:r>
              <a:rPr lang="en-US" altLang="ko-KR" dirty="0"/>
              <a:t>. </a:t>
            </a:r>
            <a:r>
              <a:rPr lang="ko-KR" altLang="en-US" dirty="0" err="1"/>
              <a:t>리듀서</a:t>
            </a:r>
            <a:r>
              <a:rPr lang="ko-KR" altLang="en-US" dirty="0"/>
              <a:t>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 err="1"/>
              <a:t>Recuder</a:t>
            </a:r>
            <a:r>
              <a:rPr lang="en-US" altLang="ko-KR" dirty="0"/>
              <a:t> </a:t>
            </a:r>
            <a:r>
              <a:rPr lang="ko-KR" altLang="en-US" dirty="0"/>
              <a:t>클래스를 상속받고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재정의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매퍼의</a:t>
            </a:r>
            <a:r>
              <a:rPr lang="ko-KR" altLang="en-US" dirty="0"/>
              <a:t> 결과가 </a:t>
            </a:r>
            <a:r>
              <a:rPr lang="ko-KR" altLang="en-US" dirty="0" err="1"/>
              <a:t>셔플되고</a:t>
            </a:r>
            <a:r>
              <a:rPr lang="ko-KR" altLang="en-US" dirty="0"/>
              <a:t> 각 키의 값은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객체로 생성되어 </a:t>
            </a:r>
            <a:r>
              <a:rPr lang="ko-KR" altLang="en-US" dirty="0" err="1"/>
              <a:t>리듀서의</a:t>
            </a:r>
            <a:r>
              <a:rPr lang="ko-KR" altLang="en-US" dirty="0"/>
              <a:t> 입력으로 </a:t>
            </a:r>
            <a:r>
              <a:rPr lang="ko-KR" altLang="en-US" dirty="0" smtClean="0"/>
              <a:t>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reduce() </a:t>
            </a:r>
            <a:r>
              <a:rPr lang="ko-KR" altLang="en-US" dirty="0" err="1"/>
              <a:t>메서드</a:t>
            </a:r>
            <a:r>
              <a:rPr lang="ko-KR" altLang="en-US" dirty="0"/>
              <a:t> 인자로 넘겨진 </a:t>
            </a:r>
            <a:r>
              <a:rPr lang="en-US" altLang="ko-KR" dirty="0" err="1"/>
              <a:t>Iterable</a:t>
            </a:r>
            <a:r>
              <a:rPr lang="en-US" altLang="ko-KR" dirty="0"/>
              <a:t> values</a:t>
            </a:r>
            <a:r>
              <a:rPr lang="ko-KR" altLang="en-US" dirty="0"/>
              <a:t>를 카운트 하여 </a:t>
            </a:r>
            <a:r>
              <a:rPr lang="en-US" altLang="ko-KR" dirty="0"/>
              <a:t>context </a:t>
            </a:r>
            <a:r>
              <a:rPr lang="ko-KR" altLang="en-US" dirty="0"/>
              <a:t>객체를 통해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en-US" altLang="ko-KR" dirty="0"/>
              <a:t>write) </a:t>
            </a:r>
          </a:p>
          <a:p>
            <a:r>
              <a:rPr lang="en-US" altLang="ko-KR" dirty="0" smtClean="0"/>
              <a:t>     3</a:t>
            </a:r>
            <a:r>
              <a:rPr lang="en-US" altLang="ko-KR" dirty="0"/>
              <a:t>. </a:t>
            </a:r>
            <a:r>
              <a:rPr lang="ko-KR" altLang="en-US" dirty="0"/>
              <a:t>드라이버 클래스 작성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 생성</a:t>
            </a:r>
            <a:r>
              <a:rPr lang="en-US" altLang="ko-KR" dirty="0"/>
              <a:t>(Job </a:t>
            </a:r>
            <a:r>
              <a:rPr lang="en-US" altLang="ko-KR" dirty="0" err="1"/>
              <a:t>job</a:t>
            </a:r>
            <a:r>
              <a:rPr lang="en-US" altLang="ko-KR" dirty="0"/>
              <a:t> = new Job("</a:t>
            </a:r>
            <a:r>
              <a:rPr lang="en-US" altLang="ko-KR" dirty="0" err="1"/>
              <a:t>WordCount</a:t>
            </a:r>
            <a:r>
              <a:rPr lang="en-US" altLang="ko-KR" dirty="0"/>
              <a:t>");</a:t>
            </a:r>
          </a:p>
          <a:p>
            <a:r>
              <a:rPr lang="en-US" altLang="ko-KR" dirty="0" smtClean="0"/>
              <a:t>	• </a:t>
            </a:r>
            <a:r>
              <a:rPr lang="en-US" altLang="ko-KR" dirty="0"/>
              <a:t>Job </a:t>
            </a:r>
            <a:r>
              <a:rPr lang="ko-KR" altLang="en-US" dirty="0"/>
              <a:t>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 설정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	•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</a:t>
            </a:r>
            <a:r>
              <a:rPr lang="ko-KR" altLang="en-US" dirty="0"/>
              <a:t> 실행</a:t>
            </a:r>
            <a:r>
              <a:rPr lang="en-US" altLang="ko-KR" dirty="0"/>
              <a:t>(</a:t>
            </a:r>
            <a:r>
              <a:rPr lang="en-US" altLang="ko-KR" dirty="0" err="1"/>
              <a:t>job.waitForComplete</a:t>
            </a:r>
            <a:r>
              <a:rPr lang="en-US" altLang="ko-KR" dirty="0"/>
              <a:t>);</a:t>
            </a:r>
          </a:p>
          <a:p>
            <a:r>
              <a:rPr lang="en-US" altLang="ko-KR" dirty="0" smtClean="0"/>
              <a:t>     4</a:t>
            </a:r>
            <a:r>
              <a:rPr lang="en-US" altLang="ko-KR" dirty="0"/>
              <a:t>. Jar </a:t>
            </a:r>
            <a:r>
              <a:rPr lang="ko-KR" altLang="en-US" dirty="0"/>
              <a:t>파일로 </a:t>
            </a:r>
            <a:r>
              <a:rPr lang="en-US" altLang="ko-KR" dirty="0"/>
              <a:t>Export(</a:t>
            </a:r>
            <a:r>
              <a:rPr lang="ko-KR" altLang="en-US" dirty="0"/>
              <a:t>메인 클래스 지정해 주면 실행 시 편합니다</a:t>
            </a:r>
            <a:r>
              <a:rPr lang="en-US" altLang="ko-KR" dirty="0"/>
              <a:t>)</a:t>
            </a:r>
          </a:p>
          <a:p>
            <a:r>
              <a:rPr lang="en-US" altLang="ko-KR" dirty="0" smtClean="0"/>
              <a:t>	• </a:t>
            </a:r>
            <a:r>
              <a:rPr lang="ko-KR" altLang="en-US" dirty="0"/>
              <a:t>패키지 선택 후 마우스 오른쪽 버튼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 </a:t>
            </a:r>
            <a:r>
              <a:rPr lang="en-US" altLang="ko-KR" dirty="0"/>
              <a:t>-&gt; Export -&gt;Java/JAR file </a:t>
            </a:r>
            <a:r>
              <a:rPr lang="ko-KR" altLang="en-US" dirty="0"/>
              <a:t>선택 후 </a:t>
            </a:r>
            <a:r>
              <a:rPr lang="en-US" altLang="ko-KR" dirty="0" smtClean="0"/>
              <a:t>Next  </a:t>
            </a:r>
            <a:br>
              <a:rPr lang="en-US" altLang="ko-KR" dirty="0" smtClean="0"/>
            </a:br>
            <a:r>
              <a:rPr lang="en-US" altLang="ko-KR" dirty="0" smtClean="0"/>
              <a:t>              -&gt; </a:t>
            </a:r>
            <a:r>
              <a:rPr lang="en-US" altLang="ko-KR" dirty="0"/>
              <a:t>JAR </a:t>
            </a:r>
            <a:r>
              <a:rPr lang="ko-KR" altLang="en-US" dirty="0"/>
              <a:t>파일명 입력 후 </a:t>
            </a:r>
            <a:r>
              <a:rPr lang="en-US" altLang="ko-KR" dirty="0"/>
              <a:t>Next -&gt; Next -&gt; Main class </a:t>
            </a:r>
            <a:r>
              <a:rPr lang="ko-KR" altLang="en-US" dirty="0"/>
              <a:t>선택 후 </a:t>
            </a:r>
            <a:r>
              <a:rPr lang="en-US" altLang="ko-KR" dirty="0" smtClean="0"/>
              <a:t>Finish </a:t>
            </a:r>
          </a:p>
          <a:p>
            <a:r>
              <a:rPr lang="en-US" altLang="ko-KR" dirty="0" smtClean="0"/>
              <a:t>    5</a:t>
            </a:r>
            <a:r>
              <a:rPr lang="en-US" altLang="ko-KR" dirty="0"/>
              <a:t>. </a:t>
            </a:r>
            <a:r>
              <a:rPr lang="ko-KR" altLang="en-US" dirty="0"/>
              <a:t>샘플 텍스트 파일 작성</a:t>
            </a:r>
          </a:p>
          <a:p>
            <a:r>
              <a:rPr lang="en-US" altLang="ko-KR" dirty="0"/>
              <a:t>    6. </a:t>
            </a:r>
            <a:r>
              <a:rPr lang="ko-KR" altLang="en-US" dirty="0"/>
              <a:t>샘플 텍스트 파일 </a:t>
            </a:r>
            <a:r>
              <a:rPr lang="en-US" altLang="ko-KR" dirty="0"/>
              <a:t>HDFS</a:t>
            </a:r>
            <a:r>
              <a:rPr lang="ko-KR" altLang="en-US" dirty="0"/>
              <a:t>에 업로드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</a:t>
            </a:r>
            <a:r>
              <a:rPr lang="en-US" altLang="ko-KR" dirty="0" smtClean="0"/>
              <a:t> &lt;</a:t>
            </a:r>
            <a:r>
              <a:rPr lang="ko-KR" altLang="en-US" dirty="0" smtClean="0"/>
              <a:t>로컬 파일 경로</a:t>
            </a:r>
            <a:r>
              <a:rPr lang="en-US" altLang="ko-KR" dirty="0" smtClean="0"/>
              <a:t>&gt;/input.txt   &lt;HDFS </a:t>
            </a:r>
            <a:r>
              <a:rPr lang="ko-KR" altLang="en-US" dirty="0" smtClean="0"/>
              <a:t>파일 경로</a:t>
            </a:r>
            <a:r>
              <a:rPr lang="en-US" altLang="ko-KR" dirty="0" smtClean="0"/>
              <a:t>&gt;/input.txt    </a:t>
            </a:r>
            <a:endParaRPr lang="ko-KR" altLang="en-US" dirty="0"/>
          </a:p>
          <a:p>
            <a:r>
              <a:rPr lang="en-US" altLang="ko-KR" dirty="0"/>
              <a:t>    7. 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</a:t>
            </a:r>
          </a:p>
          <a:p>
            <a:r>
              <a:rPr lang="en-US" altLang="ko-KR" dirty="0"/>
              <a:t>	•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-cat </a:t>
            </a:r>
            <a:r>
              <a:rPr lang="en-US" altLang="ko-KR" dirty="0" smtClean="0"/>
              <a:t>output/part-r-00000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45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6"/>
            <a:ext cx="10893971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java.util.StringTokenizer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org.apache.hadoop.io.LongWritable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org.apache.hadoop.mapreduce.Mapper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//Mapper</a:t>
            </a:r>
            <a:r>
              <a:rPr lang="ko-KR" altLang="en-US" dirty="0">
                <a:solidFill>
                  <a:schemeClr val="tx1"/>
                </a:solidFill>
              </a:rPr>
              <a:t>클래스를 상속해야 함</a:t>
            </a:r>
            <a:r>
              <a:rPr lang="en-US" altLang="ko-KR" dirty="0">
                <a:solidFill>
                  <a:schemeClr val="tx1"/>
                </a:solidFill>
              </a:rPr>
              <a:t>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WordCountMapper</a:t>
            </a:r>
            <a:r>
              <a:rPr lang="en-US" altLang="ko-KR" dirty="0">
                <a:solidFill>
                  <a:schemeClr val="tx1"/>
                </a:solidFill>
              </a:rPr>
              <a:t> extends Mapper&lt;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, Text,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//1 </a:t>
            </a:r>
            <a:r>
              <a:rPr lang="ko-KR" altLang="en-US" dirty="0">
                <a:solidFill>
                  <a:schemeClr val="tx1"/>
                </a:solidFill>
              </a:rPr>
              <a:t>값을 저장하기 위해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값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private final static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one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(1);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단어를 저장하기 위해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타입으로 선언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출력 타입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private Text word = new Text();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WordCountMapper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42724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20. //key : </a:t>
            </a:r>
            <a:r>
              <a:rPr lang="ko-KR" altLang="en-US" dirty="0">
                <a:solidFill>
                  <a:schemeClr val="tx1"/>
                </a:solidFill>
              </a:rPr>
              <a:t>입력 키</a:t>
            </a:r>
            <a:r>
              <a:rPr lang="en-US" altLang="ko-KR" dirty="0">
                <a:solidFill>
                  <a:schemeClr val="tx1"/>
                </a:solidFill>
              </a:rPr>
              <a:t>, value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//</a:t>
            </a:r>
            <a:r>
              <a:rPr lang="ko-KR" altLang="en-US" dirty="0" err="1">
                <a:solidFill>
                  <a:schemeClr val="tx1"/>
                </a:solidFill>
              </a:rPr>
              <a:t>입력키는</a:t>
            </a:r>
            <a:r>
              <a:rPr lang="ko-KR" altLang="en-US" dirty="0">
                <a:solidFill>
                  <a:schemeClr val="tx1"/>
                </a:solidFill>
              </a:rPr>
              <a:t> 라인번호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입력 값은 라인의 문자열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public void map(</a:t>
            </a:r>
            <a:r>
              <a:rPr lang="en-US" altLang="ko-KR" dirty="0" err="1">
                <a:solidFill>
                  <a:schemeClr val="tx1"/>
                </a:solidFill>
              </a:rPr>
              <a:t>LongWritable</a:t>
            </a:r>
            <a:r>
              <a:rPr lang="en-US" altLang="ko-KR" dirty="0">
                <a:solidFill>
                  <a:schemeClr val="tx1"/>
                </a:solidFill>
              </a:rPr>
              <a:t> key, Text value, Context context)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//</a:t>
            </a:r>
            <a:r>
              <a:rPr lang="ko-KR" altLang="en-US" dirty="0">
                <a:solidFill>
                  <a:schemeClr val="tx1"/>
                </a:solidFill>
              </a:rPr>
              <a:t>입력 문자열을 공백으로 분리하여 토큰화 함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itr</a:t>
            </a:r>
            <a:r>
              <a:rPr lang="en-US" altLang="ko-KR" dirty="0">
                <a:solidFill>
                  <a:schemeClr val="tx1"/>
                </a:solidFill>
              </a:rPr>
              <a:t> = new </a:t>
            </a:r>
            <a:r>
              <a:rPr lang="en-US" altLang="ko-KR" dirty="0" err="1">
                <a:solidFill>
                  <a:schemeClr val="tx1"/>
                </a:solidFill>
              </a:rPr>
              <a:t>StringTokenizer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value.toString</a:t>
            </a:r>
            <a:r>
              <a:rPr lang="en-US" altLang="ko-KR" dirty="0">
                <a:solidFill>
                  <a:schemeClr val="tx1"/>
                </a:solidFill>
              </a:rPr>
              <a:t>());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//</a:t>
            </a:r>
            <a:r>
              <a:rPr lang="ko-KR" altLang="en-US" dirty="0" err="1">
                <a:solidFill>
                  <a:schemeClr val="tx1"/>
                </a:solidFill>
              </a:rPr>
              <a:t>토크나이저에</a:t>
            </a:r>
            <a:r>
              <a:rPr lang="ko-KR" altLang="en-US" dirty="0">
                <a:solidFill>
                  <a:schemeClr val="tx1"/>
                </a:solidFill>
              </a:rPr>
              <a:t> 다음 토큰이 존재할 때까지 실행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while (</a:t>
            </a:r>
            <a:r>
              <a:rPr lang="en-US" altLang="ko-KR" dirty="0" err="1">
                <a:solidFill>
                  <a:schemeClr val="tx1"/>
                </a:solidFill>
              </a:rPr>
              <a:t>itr.hasMoreTokens</a:t>
            </a:r>
            <a:r>
              <a:rPr lang="en-US" altLang="ko-KR" dirty="0">
                <a:solidFill>
                  <a:schemeClr val="tx1"/>
                </a:solidFill>
              </a:rPr>
              <a:t>())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word.set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itr.nextToken</a:t>
            </a:r>
            <a:r>
              <a:rPr lang="en-US" altLang="ko-KR" dirty="0">
                <a:solidFill>
                  <a:schemeClr val="tx1"/>
                </a:solidFill>
              </a:rPr>
              <a:t>()); //</a:t>
            </a:r>
            <a:r>
              <a:rPr lang="ko-KR" altLang="en-US" dirty="0">
                <a:solidFill>
                  <a:schemeClr val="tx1"/>
                </a:solidFill>
              </a:rPr>
              <a:t>다음 토큰을 </a:t>
            </a:r>
            <a:r>
              <a:rPr lang="en-US" altLang="ko-KR" dirty="0">
                <a:solidFill>
                  <a:schemeClr val="tx1"/>
                </a:solidFill>
              </a:rPr>
              <a:t>Text </a:t>
            </a:r>
            <a:r>
              <a:rPr lang="ko-KR" altLang="en-US" dirty="0">
                <a:solidFill>
                  <a:schemeClr val="tx1"/>
                </a:solidFill>
              </a:rPr>
              <a:t>타입 변수에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(word, one); //Text</a:t>
            </a:r>
            <a:r>
              <a:rPr lang="ko-KR" altLang="en-US" dirty="0">
                <a:solidFill>
                  <a:schemeClr val="tx1"/>
                </a:solidFill>
              </a:rPr>
              <a:t>타입에 저장된 값은 </a:t>
            </a:r>
            <a:r>
              <a:rPr lang="en-US" altLang="ko-KR" dirty="0">
                <a:solidFill>
                  <a:schemeClr val="tx1"/>
                </a:solidFill>
              </a:rPr>
              <a:t>key, 1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value</a:t>
            </a:r>
            <a:r>
              <a:rPr lang="ko-KR" altLang="en-US" dirty="0">
                <a:solidFill>
                  <a:schemeClr val="tx1"/>
                </a:solidFill>
              </a:rPr>
              <a:t>로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}</a:t>
            </a:r>
          </a:p>
        </p:txBody>
      </p:sp>
    </p:spTree>
    <p:extLst>
      <p:ext uri="{BB962C8B-B14F-4D97-AF65-F5344CB8AC3E}">
        <p14:creationId xmlns:p14="http://schemas.microsoft.com/office/powerpoint/2010/main" val="190995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103587"/>
            <a:ext cx="10893971" cy="50449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java.io.IOException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org.apache.hadoop.mapreduce.Reducer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//</a:t>
            </a:r>
            <a:r>
              <a:rPr lang="ko-KR" altLang="en-US" dirty="0" err="1">
                <a:solidFill>
                  <a:schemeClr val="tx1"/>
                </a:solidFill>
              </a:rPr>
              <a:t>리듀서는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Reducer</a:t>
            </a:r>
            <a:r>
              <a:rPr lang="ko-KR" altLang="en-US" dirty="0">
                <a:solidFill>
                  <a:schemeClr val="tx1"/>
                </a:solidFill>
              </a:rPr>
              <a:t>를 상속받아 작성합니다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//Reducer&lt;KEYIN, VALUEIN, KEYOUT, VALUEOUT&gt;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WordCountReducer</a:t>
            </a:r>
            <a:r>
              <a:rPr lang="en-US" altLang="ko-KR" dirty="0">
                <a:solidFill>
                  <a:schemeClr val="tx1"/>
                </a:solidFill>
              </a:rPr>
              <a:t> extends Reducer&lt;Text,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, Text,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//</a:t>
            </a:r>
            <a:r>
              <a:rPr lang="ko-KR" altLang="en-US" dirty="0">
                <a:solidFill>
                  <a:schemeClr val="tx1"/>
                </a:solidFill>
              </a:rPr>
              <a:t>출력의 값으로 사용할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private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result = new 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//key : </a:t>
            </a:r>
            <a:r>
              <a:rPr lang="ko-KR" altLang="en-US" dirty="0">
                <a:solidFill>
                  <a:schemeClr val="tx1"/>
                </a:solidFill>
              </a:rPr>
              <a:t>입력 값</a:t>
            </a:r>
            <a:r>
              <a:rPr lang="en-US" altLang="ko-KR" dirty="0">
                <a:solidFill>
                  <a:schemeClr val="tx1"/>
                </a:solidFill>
              </a:rPr>
              <a:t>, values : </a:t>
            </a:r>
            <a:r>
              <a:rPr lang="ko-KR" altLang="en-US" dirty="0">
                <a:solidFill>
                  <a:schemeClr val="tx1"/>
                </a:solidFill>
              </a:rPr>
              <a:t>동일키 </a:t>
            </a:r>
            <a:r>
              <a:rPr lang="ko-KR" altLang="en-US" dirty="0" err="1">
                <a:solidFill>
                  <a:schemeClr val="tx1"/>
                </a:solidFill>
              </a:rPr>
              <a:t>일때의</a:t>
            </a:r>
            <a:r>
              <a:rPr lang="ko-KR" altLang="en-US" dirty="0">
                <a:solidFill>
                  <a:schemeClr val="tx1"/>
                </a:solidFill>
              </a:rPr>
              <a:t> 값들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 //</a:t>
            </a:r>
            <a:r>
              <a:rPr lang="ko-KR" altLang="en-US" dirty="0">
                <a:solidFill>
                  <a:schemeClr val="tx1"/>
                </a:solidFill>
              </a:rPr>
              <a:t>왜</a:t>
            </a:r>
            <a:r>
              <a:rPr lang="en-US" altLang="ko-KR" dirty="0">
                <a:solidFill>
                  <a:schemeClr val="tx1"/>
                </a:solidFill>
              </a:rPr>
              <a:t>? values</a:t>
            </a:r>
            <a:r>
              <a:rPr lang="ko-KR" altLang="en-US" dirty="0">
                <a:solidFill>
                  <a:schemeClr val="tx1"/>
                </a:solidFill>
              </a:rPr>
              <a:t>인가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WordCountReducer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308537"/>
            <a:ext cx="10893971" cy="3972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18</a:t>
            </a:r>
            <a:r>
              <a:rPr lang="en-US" altLang="ko-KR" dirty="0">
                <a:solidFill>
                  <a:schemeClr val="tx1"/>
                </a:solidFill>
              </a:rPr>
              <a:t>. public void reduce(Text key, </a:t>
            </a:r>
            <a:r>
              <a:rPr lang="en-US" altLang="ko-KR" dirty="0" err="1">
                <a:solidFill>
                  <a:schemeClr val="tx1"/>
                </a:solidFill>
              </a:rPr>
              <a:t>Iterable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&gt; values, Context context)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throws </a:t>
            </a:r>
            <a:r>
              <a:rPr lang="en-US" altLang="ko-KR" dirty="0" err="1">
                <a:solidFill>
                  <a:schemeClr val="tx1"/>
                </a:solidFill>
              </a:rPr>
              <a:t>IOException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dirty="0" err="1">
                <a:solidFill>
                  <a:schemeClr val="tx1"/>
                </a:solidFill>
              </a:rPr>
              <a:t>InterruptedException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sum = 0; //</a:t>
            </a:r>
            <a:r>
              <a:rPr lang="ko-KR" altLang="en-US" dirty="0">
                <a:solidFill>
                  <a:schemeClr val="tx1"/>
                </a:solidFill>
              </a:rPr>
              <a:t>합을 저장하기 위한 변수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21. for (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 : values) {//values</a:t>
            </a:r>
            <a:r>
              <a:rPr lang="ko-KR" altLang="en-US" dirty="0">
                <a:solidFill>
                  <a:schemeClr val="tx1"/>
                </a:solidFill>
              </a:rPr>
              <a:t>안의 데이터를 소비하는 </a:t>
            </a:r>
            <a:r>
              <a:rPr lang="ko-KR" altLang="en-US" dirty="0" err="1">
                <a:solidFill>
                  <a:schemeClr val="tx1"/>
                </a:solidFill>
              </a:rPr>
              <a:t>반복문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22. //</a:t>
            </a:r>
            <a:r>
              <a:rPr lang="ko-KR" altLang="en-US" dirty="0">
                <a:solidFill>
                  <a:schemeClr val="tx1"/>
                </a:solidFill>
              </a:rPr>
              <a:t>한번 실행할 때마다 </a:t>
            </a:r>
            <a:r>
              <a:rPr lang="en-US" altLang="ko-KR" dirty="0">
                <a:solidFill>
                  <a:schemeClr val="tx1"/>
                </a:solidFill>
              </a:rPr>
              <a:t>values</a:t>
            </a:r>
            <a:r>
              <a:rPr lang="ko-KR" altLang="en-US" dirty="0">
                <a:solidFill>
                  <a:schemeClr val="tx1"/>
                </a:solidFill>
              </a:rPr>
              <a:t>안에서 하나씩 빼와서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ko-KR" altLang="en-US" dirty="0">
                <a:solidFill>
                  <a:schemeClr val="tx1"/>
                </a:solidFill>
              </a:rPr>
              <a:t>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 //</a:t>
            </a:r>
            <a:r>
              <a:rPr lang="ko-KR" altLang="en-US" dirty="0">
                <a:solidFill>
                  <a:schemeClr val="tx1"/>
                </a:solidFill>
              </a:rPr>
              <a:t>객체를 기본 타입으로 바꿔줘야 하기 때문에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sum += </a:t>
            </a:r>
            <a:r>
              <a:rPr lang="en-US" altLang="ko-KR" dirty="0" err="1">
                <a:solidFill>
                  <a:schemeClr val="tx1"/>
                </a:solidFill>
              </a:rPr>
              <a:t>val.get</a:t>
            </a:r>
            <a:r>
              <a:rPr lang="en-US" altLang="ko-KR" dirty="0">
                <a:solidFill>
                  <a:schemeClr val="tx1"/>
                </a:solidFill>
              </a:rPr>
              <a:t>(); //</a:t>
            </a:r>
            <a:r>
              <a:rPr lang="en-US" altLang="ko-KR" dirty="0" err="1">
                <a:solidFill>
                  <a:schemeClr val="tx1"/>
                </a:solidFill>
              </a:rPr>
              <a:t>IntWritable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클래스의 </a:t>
            </a:r>
            <a:r>
              <a:rPr lang="en-US" altLang="ko-KR" dirty="0">
                <a:solidFill>
                  <a:schemeClr val="tx1"/>
                </a:solidFill>
              </a:rPr>
              <a:t>get </a:t>
            </a:r>
            <a:r>
              <a:rPr lang="ko-KR" altLang="en-US" dirty="0" err="1">
                <a:solidFill>
                  <a:schemeClr val="tx1"/>
                </a:solidFill>
              </a:rPr>
              <a:t>메서드는</a:t>
            </a:r>
            <a:r>
              <a:rPr lang="ko-KR" altLang="en-US" dirty="0">
                <a:solidFill>
                  <a:schemeClr val="tx1"/>
                </a:solidFill>
              </a:rPr>
              <a:t> 안에 있는 값을 반환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result.set</a:t>
            </a:r>
            <a:r>
              <a:rPr lang="en-US" altLang="ko-KR" dirty="0">
                <a:solidFill>
                  <a:schemeClr val="tx1"/>
                </a:solidFill>
              </a:rPr>
              <a:t>(sum); //</a:t>
            </a:r>
            <a:r>
              <a:rPr lang="ko-KR" altLang="en-US" dirty="0">
                <a:solidFill>
                  <a:schemeClr val="tx1"/>
                </a:solidFill>
              </a:rPr>
              <a:t>결과는 기본타입 </a:t>
            </a:r>
            <a:r>
              <a:rPr lang="en-US" altLang="ko-KR" dirty="0">
                <a:solidFill>
                  <a:schemeClr val="tx1"/>
                </a:solidFill>
              </a:rPr>
              <a:t>-&gt; </a:t>
            </a:r>
            <a:r>
              <a:rPr lang="ko-KR" altLang="en-US" dirty="0">
                <a:solidFill>
                  <a:schemeClr val="tx1"/>
                </a:solidFill>
              </a:rPr>
              <a:t>객체에 저장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 </a:t>
            </a:r>
            <a:r>
              <a:rPr lang="en-US" altLang="ko-KR" dirty="0" err="1">
                <a:solidFill>
                  <a:schemeClr val="tx1"/>
                </a:solidFill>
              </a:rPr>
              <a:t>context.write</a:t>
            </a:r>
            <a:r>
              <a:rPr lang="en-US" altLang="ko-KR" dirty="0">
                <a:solidFill>
                  <a:schemeClr val="tx1"/>
                </a:solidFill>
              </a:rPr>
              <a:t>(key, result);//</a:t>
            </a:r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}</a:t>
            </a:r>
          </a:p>
        </p:txBody>
      </p:sp>
    </p:spTree>
    <p:extLst>
      <p:ext uri="{BB962C8B-B14F-4D97-AF65-F5344CB8AC3E}">
        <p14:creationId xmlns:p14="http://schemas.microsoft.com/office/powerpoint/2010/main" val="757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드라이버</a:t>
            </a:r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잡에</a:t>
            </a:r>
            <a:r>
              <a:rPr lang="ko-KR" altLang="en-US" dirty="0"/>
              <a:t> 대한 실행 정보를 설정하고</a:t>
            </a:r>
            <a:r>
              <a:rPr lang="en-US" altLang="ko-KR" dirty="0"/>
              <a:t>,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실행 단계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잡</a:t>
            </a:r>
            <a:r>
              <a:rPr lang="ko-KR" altLang="en-US" dirty="0"/>
              <a:t> 객체를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Job </a:t>
            </a:r>
            <a:r>
              <a:rPr lang="en-US" altLang="ko-KR" dirty="0" err="1"/>
              <a:t>job</a:t>
            </a:r>
            <a:r>
              <a:rPr lang="en-US" altLang="ko-KR" dirty="0"/>
              <a:t> = new Job(</a:t>
            </a:r>
            <a:r>
              <a:rPr lang="en-US" altLang="ko-KR" dirty="0" err="1"/>
              <a:t>conf</a:t>
            </a:r>
            <a:r>
              <a:rPr lang="en-US" altLang="ko-KR" dirty="0"/>
              <a:t>, "</a:t>
            </a:r>
            <a:r>
              <a:rPr lang="ko-KR" altLang="en-US" dirty="0" err="1"/>
              <a:t>잡</a:t>
            </a:r>
            <a:r>
              <a:rPr lang="ko-KR" altLang="en-US" dirty="0"/>
              <a:t> 이름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잡</a:t>
            </a:r>
            <a:r>
              <a:rPr lang="ko-KR" altLang="en-US" dirty="0"/>
              <a:t> 객체에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잡의</a:t>
            </a:r>
            <a:r>
              <a:rPr lang="ko-KR" altLang="en-US" dirty="0"/>
              <a:t> 실행 정보를 설정합니다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job.setJarByClass</a:t>
            </a:r>
            <a:r>
              <a:rPr lang="en-US" altLang="ko-KR" dirty="0"/>
              <a:t>(</a:t>
            </a:r>
            <a:r>
              <a:rPr lang="en-US" altLang="ko-KR" dirty="0" err="1"/>
              <a:t>WordCount.class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job.setMapperClass</a:t>
            </a:r>
            <a:r>
              <a:rPr lang="en-US" altLang="ko-KR" dirty="0"/>
              <a:t>(</a:t>
            </a:r>
            <a:r>
              <a:rPr lang="en-US" altLang="ko-KR" dirty="0" err="1"/>
              <a:t>WordCountMapper.class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job.setReducerClass</a:t>
            </a:r>
            <a:r>
              <a:rPr lang="en-US" altLang="ko-KR" dirty="0"/>
              <a:t>(</a:t>
            </a:r>
            <a:r>
              <a:rPr lang="en-US" altLang="ko-KR" dirty="0" err="1"/>
              <a:t>WordCountReducer.class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job.setInputFormat</a:t>
            </a:r>
            <a:r>
              <a:rPr lang="en-US" altLang="ko-KR" dirty="0"/>
              <a:t>(</a:t>
            </a:r>
            <a:r>
              <a:rPr lang="en-US" altLang="ko-KR" dirty="0" err="1"/>
              <a:t>TextInputFormat.class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job.setOutputFormat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job.setOutputKeyClass</a:t>
            </a:r>
            <a:r>
              <a:rPr lang="en-US" altLang="ko-KR" dirty="0"/>
              <a:t>(</a:t>
            </a:r>
            <a:r>
              <a:rPr lang="en-US" altLang="ko-KR" dirty="0" err="1"/>
              <a:t>Text.class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job.setOutputValueClass</a:t>
            </a:r>
            <a:r>
              <a:rPr lang="en-US" altLang="ko-KR" dirty="0"/>
              <a:t>(</a:t>
            </a:r>
            <a:r>
              <a:rPr lang="en-US" altLang="ko-KR" dirty="0" err="1"/>
              <a:t>TextOutputFormat.class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3. </a:t>
            </a:r>
            <a:r>
              <a:rPr lang="ko-KR" altLang="en-US" dirty="0" err="1"/>
              <a:t>맵리듀스</a:t>
            </a:r>
            <a:r>
              <a:rPr lang="ko-KR" altLang="en-US" dirty="0"/>
              <a:t> 잡을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job.waitForCompletion</a:t>
            </a:r>
            <a:r>
              <a:rPr lang="en-US" altLang="ko-KR" dirty="0"/>
              <a:t>(true);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MapReduce Programming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2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61698"/>
            <a:ext cx="10893971" cy="56755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package </a:t>
            </a:r>
            <a:r>
              <a:rPr lang="en-US" altLang="ko-KR" dirty="0" err="1">
                <a:solidFill>
                  <a:schemeClr val="tx1"/>
                </a:solidFill>
              </a:rPr>
              <a:t>hadoop.sample.wordcount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org.apache.hadoop.conf.Configuration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org.apache.hadoop.fs.FileSystem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org.apache.hadoop.fs.Path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org.apache.hadoop.io.IntWritable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6.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org.apache.hadoop.io.Text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7.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org.apache.hadoop.mapreduce.Job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8.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org.apache.hadoop.mapreduce.lib.input.FileInputFormat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9.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org.apache.hadoop.mapreduce.lib.input.TextInputFormat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org.apache.hadoop.mapreduce.lib.output.FileOutputFormat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11. import </a:t>
            </a:r>
            <a:r>
              <a:rPr lang="en-US" altLang="ko-KR" dirty="0" err="1">
                <a:solidFill>
                  <a:schemeClr val="tx1"/>
                </a:solidFill>
              </a:rPr>
              <a:t>org.apache.hadoop.mapreduce.lib.output.TextOutputFormat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12.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13. public class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14. public static void main(String[] </a:t>
            </a:r>
            <a:r>
              <a:rPr lang="en-US" altLang="ko-KR" dirty="0" err="1">
                <a:solidFill>
                  <a:schemeClr val="tx1"/>
                </a:solidFill>
              </a:rPr>
              <a:t>args</a:t>
            </a:r>
            <a:r>
              <a:rPr lang="en-US" altLang="ko-KR" dirty="0">
                <a:solidFill>
                  <a:schemeClr val="tx1"/>
                </a:solidFill>
              </a:rPr>
              <a:t>) throws Exception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15. Configuration 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 = new Configuration();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16. Job </a:t>
            </a:r>
            <a:r>
              <a:rPr lang="en-US" altLang="ko-KR" dirty="0" err="1">
                <a:solidFill>
                  <a:schemeClr val="tx1"/>
                </a:solidFill>
              </a:rPr>
              <a:t>job</a:t>
            </a:r>
            <a:r>
              <a:rPr lang="en-US" altLang="ko-KR" dirty="0">
                <a:solidFill>
                  <a:schemeClr val="tx1"/>
                </a:solidFill>
              </a:rPr>
              <a:t> = new Job(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, "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FileSystem</a:t>
            </a:r>
            <a:r>
              <a:rPr lang="en-US" altLang="ko-KR" dirty="0">
                <a:solidFill>
                  <a:schemeClr val="tx1"/>
                </a:solidFill>
              </a:rPr>
              <a:t> fs = </a:t>
            </a:r>
            <a:r>
              <a:rPr lang="en-US" altLang="ko-KR" dirty="0" err="1">
                <a:solidFill>
                  <a:schemeClr val="tx1"/>
                </a:solidFill>
              </a:rPr>
              <a:t>FileSystem.get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conf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파일시스템 객체를 생성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19. Path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 = new Path("input.txt");//</a:t>
            </a:r>
            <a:r>
              <a:rPr lang="ko-KR" altLang="en-US" dirty="0">
                <a:solidFill>
                  <a:schemeClr val="tx1"/>
                </a:solidFill>
              </a:rPr>
              <a:t>입력 패스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20. Path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 = new Path("out"); //</a:t>
            </a:r>
            <a:r>
              <a:rPr lang="ko-KR" altLang="en-US" dirty="0">
                <a:solidFill>
                  <a:schemeClr val="tx1"/>
                </a:solidFill>
              </a:rPr>
              <a:t>출력 </a:t>
            </a:r>
            <a:r>
              <a:rPr lang="ko-KR" altLang="en-US" dirty="0" smtClean="0">
                <a:solidFill>
                  <a:schemeClr val="tx1"/>
                </a:solidFill>
              </a:rPr>
              <a:t>패스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WordCount</a:t>
            </a:r>
            <a:r>
              <a:rPr lang="en-US" altLang="ko-KR" b="1" dirty="0"/>
              <a:t>(</a:t>
            </a:r>
            <a:r>
              <a:rPr lang="ko-KR" altLang="en-US" b="1" dirty="0"/>
              <a:t>드라이버 클래스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945931"/>
            <a:ext cx="10893971" cy="56125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21</a:t>
            </a:r>
            <a:r>
              <a:rPr lang="en-US" altLang="ko-KR" dirty="0">
                <a:solidFill>
                  <a:schemeClr val="tx1"/>
                </a:solidFill>
              </a:rPr>
              <a:t>. if(</a:t>
            </a:r>
            <a:r>
              <a:rPr lang="en-US" altLang="ko-KR" dirty="0" err="1">
                <a:solidFill>
                  <a:schemeClr val="tx1"/>
                </a:solidFill>
              </a:rPr>
              <a:t>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)) {//</a:t>
            </a:r>
            <a:r>
              <a:rPr lang="ko-KR" altLang="en-US" dirty="0">
                <a:solidFill>
                  <a:schemeClr val="tx1"/>
                </a:solidFill>
              </a:rPr>
              <a:t>만일 출력 패스가 존재하면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en-US" altLang="ko-KR" dirty="0" err="1">
                <a:solidFill>
                  <a:schemeClr val="tx1"/>
                </a:solidFill>
              </a:rPr>
              <a:t>fs.delete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, true);//</a:t>
            </a:r>
            <a:r>
              <a:rPr lang="ko-KR" altLang="en-US" dirty="0">
                <a:solidFill>
                  <a:schemeClr val="tx1"/>
                </a:solidFill>
              </a:rPr>
              <a:t>출력 패스 삭제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디렉토리이므로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23.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en-US" altLang="ko-KR" dirty="0" err="1">
                <a:solidFill>
                  <a:schemeClr val="tx1"/>
                </a:solidFill>
              </a:rPr>
              <a:t>job.setJarByClass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메인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26. </a:t>
            </a:r>
            <a:r>
              <a:rPr lang="en-US" altLang="ko-KR" dirty="0" err="1">
                <a:solidFill>
                  <a:schemeClr val="tx1"/>
                </a:solidFill>
              </a:rPr>
              <a:t>job.setMapperClass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WordCountMapper.class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메퍼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27. </a:t>
            </a:r>
            <a:r>
              <a:rPr lang="en-US" altLang="ko-KR" dirty="0" err="1">
                <a:solidFill>
                  <a:schemeClr val="tx1"/>
                </a:solidFill>
              </a:rPr>
              <a:t>job.setReducerClass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WordCountReducer.class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r>
              <a:rPr lang="ko-KR" altLang="en-US" dirty="0">
                <a:solidFill>
                  <a:schemeClr val="tx1"/>
                </a:solidFill>
              </a:rPr>
              <a:t> 클래스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29. </a:t>
            </a:r>
            <a:r>
              <a:rPr lang="en-US" altLang="ko-KR" dirty="0" err="1">
                <a:solidFill>
                  <a:schemeClr val="tx1"/>
                </a:solidFill>
              </a:rPr>
              <a:t>job.setInputFormatClass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TextInputFormat.class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포맷지정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30. </a:t>
            </a:r>
            <a:r>
              <a:rPr lang="en-US" altLang="ko-KR" dirty="0" err="1">
                <a:solidFill>
                  <a:schemeClr val="tx1"/>
                </a:solidFill>
              </a:rPr>
              <a:t>job.setOutputFormatClass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TextOutputFormat.class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포맷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31.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32. </a:t>
            </a:r>
            <a:r>
              <a:rPr lang="en-US" altLang="ko-KR" dirty="0" err="1">
                <a:solidFill>
                  <a:schemeClr val="tx1"/>
                </a:solidFill>
              </a:rPr>
              <a:t>job.setOutputKeyClass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Text.class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키의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단어는 텍스트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33. </a:t>
            </a:r>
            <a:r>
              <a:rPr lang="en-US" altLang="ko-KR" dirty="0" err="1">
                <a:solidFill>
                  <a:schemeClr val="tx1"/>
                </a:solidFill>
              </a:rPr>
              <a:t>job.setOutputValueClass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IntWritable.class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값의 타입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갯수는</a:t>
            </a:r>
            <a:r>
              <a:rPr lang="ko-KR" altLang="en-US" dirty="0">
                <a:solidFill>
                  <a:schemeClr val="tx1"/>
                </a:solidFill>
              </a:rPr>
              <a:t> 정수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34.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35. </a:t>
            </a:r>
            <a:r>
              <a:rPr lang="en-US" altLang="ko-KR" dirty="0" err="1">
                <a:solidFill>
                  <a:schemeClr val="tx1"/>
                </a:solidFill>
              </a:rPr>
              <a:t>FileInputFormat.addInputPath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inputPath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입력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36. </a:t>
            </a:r>
            <a:r>
              <a:rPr lang="en-US" altLang="ko-KR" dirty="0" err="1">
                <a:solidFill>
                  <a:schemeClr val="tx1"/>
                </a:solidFill>
              </a:rPr>
              <a:t>FileOutputFormat.setOutputPath</a:t>
            </a:r>
            <a:r>
              <a:rPr lang="en-US" altLang="ko-KR" dirty="0">
                <a:solidFill>
                  <a:schemeClr val="tx1"/>
                </a:solidFill>
              </a:rPr>
              <a:t>(job, </a:t>
            </a:r>
            <a:r>
              <a:rPr lang="en-US" altLang="ko-KR" dirty="0" err="1">
                <a:solidFill>
                  <a:schemeClr val="tx1"/>
                </a:solidFill>
              </a:rPr>
              <a:t>outputPath</a:t>
            </a:r>
            <a:r>
              <a:rPr lang="en-US" altLang="ko-KR" dirty="0">
                <a:solidFill>
                  <a:schemeClr val="tx1"/>
                </a:solidFill>
              </a:rPr>
              <a:t>);//</a:t>
            </a:r>
            <a:r>
              <a:rPr lang="ko-KR" altLang="en-US" dirty="0">
                <a:solidFill>
                  <a:schemeClr val="tx1"/>
                </a:solidFill>
              </a:rPr>
              <a:t>출력 패스 지정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37.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38. </a:t>
            </a:r>
            <a:r>
              <a:rPr lang="en-US" altLang="ko-KR" dirty="0" err="1">
                <a:solidFill>
                  <a:schemeClr val="tx1"/>
                </a:solidFill>
              </a:rPr>
              <a:t>job.waitForCompletion</a:t>
            </a:r>
            <a:r>
              <a:rPr lang="en-US" altLang="ko-KR" dirty="0">
                <a:solidFill>
                  <a:schemeClr val="tx1"/>
                </a:solidFill>
              </a:rPr>
              <a:t>(true);//</a:t>
            </a:r>
            <a:r>
              <a:rPr lang="ko-KR" altLang="en-US" dirty="0">
                <a:solidFill>
                  <a:schemeClr val="tx1"/>
                </a:solidFill>
              </a:rPr>
              <a:t>작업 실행 </a:t>
            </a:r>
            <a:r>
              <a:rPr lang="ko-KR" altLang="en-US" dirty="0" err="1">
                <a:solidFill>
                  <a:schemeClr val="tx1"/>
                </a:solidFill>
              </a:rPr>
              <a:t>종료때까지</a:t>
            </a:r>
            <a:r>
              <a:rPr lang="ko-KR" altLang="en-US" dirty="0">
                <a:solidFill>
                  <a:schemeClr val="tx1"/>
                </a:solidFill>
              </a:rPr>
              <a:t> 기다립니다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39.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40. }</a:t>
            </a:r>
          </a:p>
        </p:txBody>
      </p:sp>
    </p:spTree>
    <p:extLst>
      <p:ext uri="{BB962C8B-B14F-4D97-AF65-F5344CB8AC3E}">
        <p14:creationId xmlns:p14="http://schemas.microsoft.com/office/powerpoint/2010/main" val="618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1082774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input.txt </a:t>
            </a:r>
            <a:r>
              <a:rPr lang="ko-KR" altLang="en-US" b="1" dirty="0"/>
              <a:t>파일을 </a:t>
            </a:r>
            <a:r>
              <a:rPr lang="en-US" altLang="ko-KR" b="1" dirty="0"/>
              <a:t>HDFS</a:t>
            </a:r>
            <a:r>
              <a:rPr lang="ko-KR" altLang="en-US" b="1" dirty="0"/>
              <a:t>에 업로드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-put input.txt input.txt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</a:t>
            </a:r>
            <a:endParaRPr lang="ko-KR" altLang="en-US" b="1" dirty="0"/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jar WordCount.jar input.txt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실행 </a:t>
            </a:r>
            <a:r>
              <a:rPr lang="ko-KR" altLang="en-US" b="1" dirty="0"/>
              <a:t>시 출력 로그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잡</a:t>
            </a:r>
            <a:r>
              <a:rPr lang="en-US" altLang="ko-KR" dirty="0"/>
              <a:t>/</a:t>
            </a:r>
            <a:r>
              <a:rPr lang="ko-KR" altLang="en-US" dirty="0" err="1"/>
              <a:t>리듀스</a:t>
            </a:r>
            <a:r>
              <a:rPr lang="ko-KR" altLang="en-US" dirty="0"/>
              <a:t> 처리 과정이 로그로 출력됨</a:t>
            </a:r>
          </a:p>
          <a:p>
            <a:r>
              <a:rPr lang="ko-KR" altLang="en-US" dirty="0"/>
              <a:t> 파일 출력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출력된 바이트 수</a:t>
            </a:r>
          </a:p>
          <a:p>
            <a:r>
              <a:rPr lang="ko-KR" altLang="en-US" dirty="0"/>
              <a:t> 파일시스템 카운터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HDFS </a:t>
            </a:r>
            <a:r>
              <a:rPr lang="ko-KR" altLang="en-US" dirty="0"/>
              <a:t>입</a:t>
            </a:r>
            <a:r>
              <a:rPr lang="en-US" altLang="ko-KR" dirty="0"/>
              <a:t>/</a:t>
            </a:r>
            <a:r>
              <a:rPr lang="ko-KR" altLang="en-US" dirty="0"/>
              <a:t>출력 바이트 수</a:t>
            </a:r>
          </a:p>
          <a:p>
            <a:r>
              <a:rPr lang="ko-KR" altLang="en-US" dirty="0"/>
              <a:t> 파일 입력 </a:t>
            </a:r>
            <a:r>
              <a:rPr lang="ko-KR" altLang="en-US" dirty="0" err="1"/>
              <a:t>포멧</a:t>
            </a:r>
            <a:r>
              <a:rPr lang="ko-KR" altLang="en-US" dirty="0"/>
              <a:t> 카운터</a:t>
            </a:r>
          </a:p>
          <a:p>
            <a:r>
              <a:rPr lang="ko-KR" altLang="en-US" dirty="0"/>
              <a:t> 입력 바이트 수</a:t>
            </a:r>
          </a:p>
          <a:p>
            <a:r>
              <a:rPr lang="ko-KR" altLang="en-US" dirty="0"/>
              <a:t> </a:t>
            </a:r>
            <a:r>
              <a:rPr lang="ko-KR" altLang="en-US" dirty="0" err="1"/>
              <a:t>맵리듀스</a:t>
            </a:r>
            <a:r>
              <a:rPr lang="ko-KR" altLang="en-US" dirty="0"/>
              <a:t> </a:t>
            </a:r>
            <a:r>
              <a:rPr lang="ko-KR" altLang="en-US" dirty="0" err="1"/>
              <a:t>프레임웍</a:t>
            </a:r>
            <a:endParaRPr lang="ko-KR" altLang="en-US" dirty="0"/>
          </a:p>
          <a:p>
            <a:r>
              <a:rPr lang="ko-KR" altLang="en-US" dirty="0"/>
              <a:t> </a:t>
            </a:r>
            <a:r>
              <a:rPr lang="ko-KR" altLang="en-US" dirty="0" err="1"/>
              <a:t>맵</a:t>
            </a:r>
            <a:r>
              <a:rPr lang="ko-KR" altLang="en-US" dirty="0"/>
              <a:t> 입력 레코드 수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바이트 수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메모리 사용량</a:t>
            </a:r>
            <a:r>
              <a:rPr lang="en-US" altLang="ko-KR" dirty="0"/>
              <a:t>, CPU </a:t>
            </a:r>
            <a:r>
              <a:rPr lang="ko-KR" altLang="en-US" dirty="0"/>
              <a:t>사용 시간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리듀스</a:t>
            </a:r>
            <a:r>
              <a:rPr lang="ko-KR" altLang="en-US" dirty="0"/>
              <a:t> 입력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입력 그룹 수</a:t>
            </a:r>
            <a:r>
              <a:rPr lang="en-US" altLang="ko-KR" dirty="0"/>
              <a:t>, </a:t>
            </a:r>
            <a:r>
              <a:rPr lang="ko-KR" altLang="en-US" dirty="0" err="1"/>
              <a:t>리듀스</a:t>
            </a:r>
            <a:r>
              <a:rPr lang="ko-KR" altLang="en-US" dirty="0"/>
              <a:t> 출력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출력 레코드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결과 확인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-ls output/</a:t>
            </a:r>
            <a:r>
              <a:rPr lang="en-US" altLang="ko-KR" dirty="0" err="1"/>
              <a:t>word_count</a:t>
            </a:r>
            <a:endParaRPr lang="en-US" altLang="ko-KR" dirty="0"/>
          </a:p>
          <a:p>
            <a:r>
              <a:rPr lang="en-US" altLang="ko-KR" dirty="0"/>
              <a:t> </a:t>
            </a:r>
            <a:r>
              <a:rPr lang="ko-KR" altLang="en-US" dirty="0"/>
              <a:t>생성된 파일 리스트</a:t>
            </a:r>
          </a:p>
          <a:p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fs -cat output/</a:t>
            </a:r>
            <a:r>
              <a:rPr lang="en-US" altLang="ko-KR" dirty="0" err="1"/>
              <a:t>word_count</a:t>
            </a:r>
            <a:r>
              <a:rPr lang="en-US" altLang="ko-KR" dirty="0"/>
              <a:t>/part-r-00000</a:t>
            </a:r>
          </a:p>
          <a:p>
            <a:r>
              <a:rPr lang="en-US" altLang="ko-KR" dirty="0"/>
              <a:t> </a:t>
            </a:r>
            <a:r>
              <a:rPr lang="ko-KR" altLang="en-US" dirty="0" err="1"/>
              <a:t>맵리듀스</a:t>
            </a:r>
            <a:r>
              <a:rPr lang="ko-KR" altLang="en-US" dirty="0"/>
              <a:t> 출력 결과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>
                <a:latin typeface="+mn-ea"/>
                <a:ea typeface="+mn-ea"/>
                <a:cs typeface="JBold" pitchFamily="18" charset="-127"/>
              </a:rPr>
              <a:t>WordCount</a:t>
            </a:r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18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298383" y="1042247"/>
            <a:ext cx="1138668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/>
              <a:t>개발 </a:t>
            </a:r>
            <a:r>
              <a:rPr lang="ko-KR" altLang="en-US" sz="1800" dirty="0" smtClean="0"/>
              <a:t>배경</a:t>
            </a:r>
            <a:endParaRPr lang="en-US" altLang="ko-KR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smtClean="0"/>
              <a:t>  </a:t>
            </a:r>
            <a:r>
              <a:rPr lang="ko-KR" altLang="en-US" b="0" dirty="0" smtClean="0"/>
              <a:t>저가형 </a:t>
            </a:r>
            <a:r>
              <a:rPr lang="ko-KR" altLang="en-US" b="0" dirty="0"/>
              <a:t>서버로 구성된 환경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고장이 빈번히 발생 </a:t>
            </a:r>
            <a:r>
              <a:rPr lang="ko-KR" altLang="en-US" b="0" dirty="0" smtClean="0"/>
              <a:t>가능</a:t>
            </a:r>
            <a:endParaRPr lang="en-US" altLang="ko-KR" b="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파일은 </a:t>
            </a:r>
            <a:r>
              <a:rPr lang="ko-KR" altLang="en-US" b="0" dirty="0"/>
              <a:t>대용량 파일을 가정 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-&gt;</a:t>
            </a:r>
            <a:r>
              <a:rPr lang="ko-KR" altLang="en-US" b="0" dirty="0" smtClean="0"/>
              <a:t> </a:t>
            </a:r>
            <a:r>
              <a:rPr lang="ko-KR" altLang="en-US" b="0" dirty="0"/>
              <a:t>대용량 파일을 효과적으로 관리할 수 있는 </a:t>
            </a:r>
            <a:r>
              <a:rPr lang="ko-KR" altLang="en-US" b="0" dirty="0" smtClean="0"/>
              <a:t>방법이 </a:t>
            </a:r>
            <a:r>
              <a:rPr lang="ko-KR" altLang="en-US" b="0" dirty="0"/>
              <a:t>요구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작업 </a:t>
            </a:r>
            <a:r>
              <a:rPr lang="ko-KR" altLang="en-US" b="0" dirty="0"/>
              <a:t>부하는 주로 연속적으로 많은 데이터를 읽는 연산이거나 임의의 </a:t>
            </a:r>
            <a:r>
              <a:rPr lang="ko-KR" altLang="en-US" b="0" dirty="0" smtClean="0"/>
              <a:t>영역에서 </a:t>
            </a:r>
            <a:r>
              <a:rPr lang="ko-KR" altLang="en-US" b="0" dirty="0"/>
              <a:t>적은 데이터를 읽는 연산으로 구성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파일에 </a:t>
            </a:r>
            <a:r>
              <a:rPr lang="ko-KR" altLang="en-US" b="0" dirty="0"/>
              <a:t>대한 쓰기 연산은 주로 순차적으로 데이터를 추가하는 연산이며 </a:t>
            </a:r>
            <a:r>
              <a:rPr lang="ko-KR" altLang="en-US" b="0" dirty="0" smtClean="0"/>
              <a:t>파일에 </a:t>
            </a:r>
            <a:r>
              <a:rPr lang="ko-KR" altLang="en-US" b="0" dirty="0"/>
              <a:t>대한 수정은 드물게 이루어짐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  동시에 </a:t>
            </a:r>
            <a:r>
              <a:rPr lang="ko-KR" altLang="en-US" b="0" dirty="0"/>
              <a:t>동일한 파일에 데이터를 추가하는 환경에서 동기화 오버헤드를 </a:t>
            </a:r>
            <a:r>
              <a:rPr lang="ko-KR" altLang="en-US" b="0" dirty="0" smtClean="0"/>
              <a:t>최소화할 </a:t>
            </a:r>
            <a:r>
              <a:rPr lang="ko-KR" altLang="en-US" b="0" dirty="0"/>
              <a:t>수 있는 방법이 요구</a:t>
            </a:r>
            <a:r>
              <a:rPr lang="en-US" altLang="ko-KR" b="0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0" dirty="0" smtClean="0"/>
              <a:t>낮은 </a:t>
            </a:r>
            <a:r>
              <a:rPr lang="ko-KR" altLang="en-US" b="0" dirty="0"/>
              <a:t>응답 지연 시간보다 높은 처리율이 좀 더 중요</a:t>
            </a:r>
            <a:r>
              <a:rPr lang="en-US" altLang="ko-KR" b="0" dirty="0"/>
              <a:t>.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413241" y="4156954"/>
            <a:ext cx="11100084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특</a:t>
            </a:r>
            <a:r>
              <a:rPr lang="ko-KR" altLang="en-US" sz="1800" dirty="0"/>
              <a:t>징</a:t>
            </a:r>
            <a:endParaRPr lang="en-US" altLang="ko-KR" sz="180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파일은 </a:t>
            </a:r>
            <a:r>
              <a:rPr lang="en-US" altLang="ko-KR" b="0" dirty="0" smtClean="0"/>
              <a:t>Chunk </a:t>
            </a:r>
            <a:r>
              <a:rPr lang="ko-KR" altLang="en-US" b="0" dirty="0" smtClean="0"/>
              <a:t>단위</a:t>
            </a:r>
            <a:r>
              <a:rPr lang="en-US" altLang="ko-KR" b="0" dirty="0" smtClean="0"/>
              <a:t>(64MB)</a:t>
            </a:r>
            <a:r>
              <a:rPr lang="ko-KR" altLang="en-US" b="0" dirty="0" smtClean="0"/>
              <a:t>로 저장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기본 </a:t>
            </a:r>
            <a:r>
              <a:rPr lang="en-US" altLang="ko-KR" b="0" dirty="0" smtClean="0"/>
              <a:t>3</a:t>
            </a:r>
            <a:r>
              <a:rPr lang="ko-KR" altLang="en-US" b="0" dirty="0" smtClean="0"/>
              <a:t>군데 이상 저장을 통한 신뢰성 확보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단일 마스터를 통한 접근 제어 및 메타 데이터의 중앙 관리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대용량 데이터 집합과 </a:t>
            </a: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읽기에 따른 가시 기능 삭제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§"/>
            </a:pPr>
            <a:r>
              <a:rPr lang="ko-KR" altLang="en-US" b="0" dirty="0" smtClean="0"/>
              <a:t>단순하고 친숙한 인터페이스와 </a:t>
            </a:r>
            <a:r>
              <a:rPr lang="en-US" altLang="ko-KR" b="0" dirty="0" smtClean="0"/>
              <a:t>API </a:t>
            </a:r>
            <a:r>
              <a:rPr lang="ko-KR" altLang="en-US" b="0" dirty="0" err="1" smtClean="0"/>
              <a:t>커스터마이징</a:t>
            </a:r>
            <a:r>
              <a:rPr lang="ko-KR" altLang="en-US" b="0" dirty="0" smtClean="0"/>
              <a:t>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940371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MapReduce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항공 운항 데이터 예제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3241" y="1069848"/>
            <a:ext cx="111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http://stat-computing.org/dataexpo/2009/the-data.html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 항공편 운항 통계 데이터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1987</a:t>
            </a:r>
            <a:r>
              <a:rPr lang="ko-KR" altLang="en-US" dirty="0"/>
              <a:t>년부터 </a:t>
            </a:r>
            <a:r>
              <a:rPr lang="en-US" altLang="ko-KR" dirty="0"/>
              <a:t>2008</a:t>
            </a:r>
            <a:r>
              <a:rPr lang="ko-KR" altLang="en-US" dirty="0"/>
              <a:t>년까지 미국 내 모든 상업 항공편에 대한 항공편 도착과 출발 세부 사항에 대한 정보를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csv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29</a:t>
            </a:r>
            <a:r>
              <a:rPr lang="ko-KR" altLang="en-US" dirty="0"/>
              <a:t>개 </a:t>
            </a:r>
            <a:r>
              <a:rPr lang="ko-KR" altLang="en-US" dirty="0" err="1"/>
              <a:t>컬럼으로</a:t>
            </a:r>
            <a:r>
              <a:rPr lang="ko-KR" altLang="en-US" dirty="0"/>
              <a:t> 구성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정보는 콤마</a:t>
            </a:r>
            <a:r>
              <a:rPr lang="en-US" altLang="ko-KR" dirty="0"/>
              <a:t>(,)</a:t>
            </a:r>
            <a:r>
              <a:rPr lang="ko-KR" altLang="en-US" dirty="0"/>
              <a:t>를 </a:t>
            </a:r>
            <a:r>
              <a:rPr lang="ko-KR" altLang="en-US" dirty="0" smtClean="0"/>
              <a:t>기준으로 </a:t>
            </a:r>
            <a:r>
              <a:rPr lang="ko-KR" altLang="en-US" dirty="0"/>
              <a:t>구분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총 파일 크기 </a:t>
            </a:r>
            <a:r>
              <a:rPr lang="en-US" altLang="ko-KR" dirty="0"/>
              <a:t>11GB(</a:t>
            </a:r>
            <a:r>
              <a:rPr lang="ko-KR" altLang="en-US" dirty="0"/>
              <a:t>총 압축 크기 </a:t>
            </a:r>
            <a:r>
              <a:rPr lang="en-US" altLang="ko-KR" dirty="0"/>
              <a:t>1.6GB)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분석용 데이터 업로드 </a:t>
            </a:r>
            <a:r>
              <a:rPr lang="en-US" altLang="ko-KR" dirty="0"/>
              <a:t>: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  </a:t>
            </a:r>
            <a:r>
              <a:rPr lang="ko-KR" altLang="en-US" dirty="0"/>
              <a:t>운항 통계 데이터파일  </a:t>
            </a:r>
            <a:r>
              <a:rPr lang="en-US" altLang="ko-KR" dirty="0"/>
              <a:t>/airline 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0783"/>
              </p:ext>
            </p:extLst>
          </p:nvPr>
        </p:nvGraphicFramePr>
        <p:xfrm>
          <a:off x="859535" y="3162563"/>
          <a:ext cx="10144795" cy="3261360"/>
        </p:xfrm>
        <a:graphic>
          <a:graphicData uri="http://schemas.openxmlformats.org/drawingml/2006/table">
            <a:tbl>
              <a:tblPr/>
              <a:tblGrid>
                <a:gridCol w="810097"/>
                <a:gridCol w="2255254"/>
                <a:gridCol w="7079444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1987 ~ 2008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12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DayofMonth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 ~ 31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DayOfWeek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~ 7(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일요일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CRSDepTime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출발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CRSArrTime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도착 시각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현지 시각 기준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hhmm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형태로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7106"/>
              </p:ext>
            </p:extLst>
          </p:nvPr>
        </p:nvGraphicFramePr>
        <p:xfrm>
          <a:off x="649328" y="1134066"/>
          <a:ext cx="10985624" cy="5455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UniqueCarrier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코드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FlightNum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항공편 번호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TailNum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항공기 등록 번호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꼬리 날개쪽에 표기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실제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CRSElapsedTime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예정 경과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AirTime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방송시간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ArrDelay 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Origin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 공항 코드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IATA(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국제 항공 운송 협회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19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Distance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거리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 기준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Taxiln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비행기 착륙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목적지 공항의 게이트에 도착할때까지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TaxiOut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 공항의 게이트에서 출발해서 이륙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까지의 시간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22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44734"/>
              </p:ext>
            </p:extLst>
          </p:nvPr>
        </p:nvGraphicFramePr>
        <p:xfrm>
          <a:off x="649328" y="1134066"/>
          <a:ext cx="10985624" cy="3169920"/>
        </p:xfrm>
        <a:graphic>
          <a:graphicData uri="http://schemas.openxmlformats.org/drawingml/2006/table">
            <a:tbl>
              <a:tblPr/>
              <a:tblGrid>
                <a:gridCol w="674975"/>
                <a:gridCol w="2165131"/>
                <a:gridCol w="8145518"/>
              </a:tblGrid>
              <a:tr h="292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번호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컬럼명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내용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CancellationCode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비행 취소 코드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A: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B: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C: NAS(National Airspace Sy</a:t>
                      </a:r>
                    </a:p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stem), D: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24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Diverted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우회 여부 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 1: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0: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25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항공사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26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WeatherDelay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기상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SecurityDelay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29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LateAircraftDelay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연착 항공기 지연 시간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u="none" strike="noStrik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분으로 표기</a:t>
                      </a:r>
                      <a:endParaRPr lang="ko-KR" alt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5633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</a:t>
                      </a:r>
                      <a:r>
                        <a:rPr lang="en-US" altLang="ko-KR" sz="1600" smtClean="0"/>
                        <a:t>if (key.get()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// </a:t>
                      </a:r>
                      <a:r>
                        <a:rPr lang="ko-KR" altLang="en-US" sz="1600" smtClean="0"/>
                        <a:t>콤마 구분자 분리</a:t>
                      </a:r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try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// </a:t>
                      </a:r>
                      <a:r>
                        <a:rPr lang="ko-KR" altLang="en-US" sz="1600" smtClean="0"/>
                        <a:t>출력키 설정</a:t>
                      </a:r>
                    </a:p>
                    <a:p>
                      <a:pPr latinLnBrk="1"/>
                      <a:r>
                        <a:rPr lang="ko-KR" altLang="en-US" sz="1600" smtClean="0"/>
                        <a:t>		</a:t>
                      </a:r>
                      <a:r>
                        <a:rPr lang="en-US" altLang="ko-KR" sz="1600" smtClean="0"/>
                        <a:t>outputKey.set(colums[0] + "," + colums[1]);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if (!colums[15].equals("NA"))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int depDelayTime = Integer.parseInt(colums[15]);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if (depDelayTime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// </a:t>
                      </a:r>
                      <a:r>
                        <a:rPr lang="ko-KR" altLang="en-US" sz="1600" smtClean="0"/>
                        <a:t>출력 데이터 생성</a:t>
                      </a:r>
                    </a:p>
                    <a:p>
                      <a:pPr latinLnBrk="1"/>
                      <a:r>
                        <a:rPr lang="ko-KR" altLang="en-US" sz="1600" smtClean="0"/>
                        <a:t>				</a:t>
                      </a:r>
                      <a:r>
                        <a:rPr lang="en-US" altLang="ko-KR" sz="1600" smtClean="0"/>
                        <a:t>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         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항공 출발 지연 데이터 분석 </a:t>
            </a:r>
            <a:r>
              <a:rPr lang="en-US" altLang="ko-KR" dirty="0"/>
              <a:t>- DepartureDelayCountMapper.java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6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50372"/>
              </p:ext>
            </p:extLst>
          </p:nvPr>
        </p:nvGraphicFramePr>
        <p:xfrm>
          <a:off x="649328" y="1396824"/>
          <a:ext cx="10736713" cy="204216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public void reduce(Text key, Iterable&lt;IntWritable&gt; values, Context context) 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                                                                            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 int sum = 0;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for (IntWritable value : values)</a:t>
                      </a:r>
                    </a:p>
                    <a:p>
                      <a:pPr latinLnBrk="1"/>
                      <a:r>
                        <a:rPr lang="en-US" altLang="ko-KR" sz="1600" smtClean="0"/>
                        <a:t>	sum += value.get();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result.set(sum);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context.write(key, result);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출발 지연 데이터 분석 </a:t>
            </a:r>
            <a:r>
              <a:rPr lang="en-US" altLang="ko-KR"/>
              <a:t>- </a:t>
            </a:r>
            <a:r>
              <a:rPr lang="en-US" altLang="ko-KR" smtClean="0"/>
              <a:t>DelayCountReducer.java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319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790942"/>
              </p:ext>
            </p:extLst>
          </p:nvPr>
        </p:nvGraphicFramePr>
        <p:xfrm>
          <a:off x="649328" y="1323252"/>
          <a:ext cx="10736713" cy="5212080"/>
        </p:xfrm>
        <a:graphic>
          <a:graphicData uri="http://schemas.openxmlformats.org/drawingml/2006/table">
            <a:tbl>
              <a:tblPr/>
              <a:tblGrid>
                <a:gridCol w="10736713"/>
              </a:tblGrid>
              <a:tr h="2926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static IntWritable outputValue = new IntWritable(1); // map </a:t>
                      </a:r>
                      <a:r>
                        <a:rPr lang="ko-KR" altLang="en-US" sz="1600" smtClean="0"/>
                        <a:t>출력값</a:t>
                      </a:r>
                      <a:endParaRPr lang="en-US" altLang="ko-KR" sz="160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private Text outputKey = new Text(); // map </a:t>
                      </a:r>
                      <a:r>
                        <a:rPr lang="ko-KR" altLang="en-US" sz="1600" smtClean="0"/>
                        <a:t>출력키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public void map(LongWritable key, Text value, Context context)  throws IOException, InterruptedException {</a:t>
                      </a:r>
                    </a:p>
                    <a:p>
                      <a:pPr latinLnBrk="1"/>
                      <a:r>
                        <a:rPr lang="en-US" altLang="ko-KR" sz="1600" smtClean="0"/>
                        <a:t>      if (key.get() &gt; 0) {		</a:t>
                      </a:r>
                      <a:endParaRPr lang="ko-KR" altLang="en-US" sz="1600" smtClean="0"/>
                    </a:p>
                    <a:p>
                      <a:pPr latinLnBrk="1"/>
                      <a:r>
                        <a:rPr lang="ko-KR" altLang="en-US" sz="1600" smtClean="0"/>
                        <a:t>	</a:t>
                      </a:r>
                      <a:r>
                        <a:rPr lang="en-US" altLang="ko-KR" sz="1600" smtClean="0"/>
                        <a:t>String[] colums = value.toString().split(","); // </a:t>
                      </a:r>
                      <a:r>
                        <a:rPr lang="ko-KR" altLang="en-US" sz="1600" smtClean="0"/>
                        <a:t>콤마 구분자 분리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if (colums != null &amp;&amp; colums.length &gt; 0)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</a:t>
                      </a:r>
                      <a:r>
                        <a:rPr lang="en-US" altLang="ko-KR" sz="1600" baseline="0" smtClean="0"/>
                        <a:t>      </a:t>
                      </a:r>
                      <a:r>
                        <a:rPr lang="en-US" altLang="ko-KR" sz="1600" smtClean="0"/>
                        <a:t>try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outputKey.set(colums[0] + "," + colums[1]); // </a:t>
                      </a:r>
                      <a:r>
                        <a:rPr lang="ko-KR" altLang="en-US" sz="1600" smtClean="0"/>
                        <a:t>출력키 설정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if (!colums[14].equals("NA"))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int arrDelayTime = Integer.parseInt(colums[14]);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       if (arrDelayTime &gt; 0) {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mtClean="0"/>
                        <a:t>			//</a:t>
                      </a:r>
                      <a:r>
                        <a:rPr lang="en-US" altLang="ko-KR" sz="1600" baseline="0" smtClean="0"/>
                        <a:t>   </a:t>
                      </a:r>
                      <a:r>
                        <a:rPr lang="en-US" altLang="ko-KR" sz="1600" smtClean="0"/>
                        <a:t>outputValue.set(arrDelayTime);   // </a:t>
                      </a:r>
                      <a:r>
                        <a:rPr lang="ko-KR" altLang="en-US" sz="1600" smtClean="0"/>
                        <a:t>출력 데이터 생성</a:t>
                      </a:r>
                      <a:endParaRPr lang="en-US" altLang="ko-KR" sz="1600" smtClean="0"/>
                    </a:p>
                    <a:p>
                      <a:pPr latinLnBrk="1"/>
                      <a:r>
                        <a:rPr lang="en-US" altLang="ko-KR" sz="1600" smtClean="0"/>
                        <a:t>				context.write(outputKey, outputValue);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   }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 catch (Exception e) {</a:t>
                      </a:r>
                    </a:p>
                    <a:p>
                      <a:pPr latinLnBrk="1"/>
                      <a:r>
                        <a:rPr lang="en-US" altLang="ko-KR" sz="1600" smtClean="0"/>
                        <a:t>			e.printStackTrace();</a:t>
                      </a:r>
                    </a:p>
                    <a:p>
                      <a:pPr latinLnBrk="1"/>
                      <a:r>
                        <a:rPr lang="en-US" altLang="ko-KR" sz="1600" smtClean="0"/>
                        <a:t>		}</a:t>
                      </a:r>
                    </a:p>
                    <a:p>
                      <a:pPr latinLnBrk="1"/>
                      <a:r>
                        <a:rPr lang="en-US" altLang="ko-KR" sz="1600" smtClean="0"/>
                        <a:t>	}</a:t>
                      </a:r>
                    </a:p>
                    <a:p>
                      <a:pPr latinLnBrk="1"/>
                      <a:r>
                        <a:rPr lang="en-US" altLang="ko-KR" sz="1600" baseline="0" smtClean="0"/>
                        <a:t>       </a:t>
                      </a:r>
                      <a:r>
                        <a:rPr lang="en-US" altLang="ko-KR" sz="1600" smtClean="0"/>
                        <a:t>}</a:t>
                      </a:r>
                    </a:p>
                    <a:p>
                      <a:pPr latinLnBrk="1"/>
                      <a:r>
                        <a:rPr lang="en-US" altLang="ko-KR" sz="1600" smtClean="0"/>
                        <a:t>}</a:t>
                      </a:r>
                      <a:endParaRPr lang="ko-KR" altLang="en-US" sz="160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3241" y="977462"/>
            <a:ext cx="83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항공 </a:t>
            </a:r>
            <a:r>
              <a:rPr lang="ko-KR" altLang="en-US" smtClean="0"/>
              <a:t>도착 </a:t>
            </a:r>
            <a:r>
              <a:rPr lang="ko-KR" altLang="en-US"/>
              <a:t>지연 데이터 분석 </a:t>
            </a:r>
            <a:r>
              <a:rPr lang="en-US" altLang="ko-KR"/>
              <a:t>- </a:t>
            </a:r>
            <a:r>
              <a:rPr lang="en-US" altLang="ko-KR" smtClean="0"/>
              <a:t>ArravalDelayCountMapper.java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6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org.apache.hadoop.util.GenericOptionsParser</a:t>
            </a:r>
          </a:p>
          <a:p>
            <a:r>
              <a:rPr lang="ko-KR" altLang="en-US" smtClean="0"/>
              <a:t>   하둡 </a:t>
            </a:r>
            <a:r>
              <a:rPr lang="ko-KR" altLang="en-US"/>
              <a:t>콘솔 명령에서 입력한 옵션을 분석합니다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</a:t>
            </a:r>
            <a:r>
              <a:rPr lang="ko-KR" altLang="en-US" smtClean="0"/>
              <a:t>네임노드</a:t>
            </a:r>
            <a:r>
              <a:rPr lang="en-US" altLang="ko-KR"/>
              <a:t>, </a:t>
            </a:r>
            <a:r>
              <a:rPr lang="ko-KR" altLang="en-US"/>
              <a:t>잡트래커</a:t>
            </a:r>
            <a:r>
              <a:rPr lang="en-US" altLang="ko-KR"/>
              <a:t>, </a:t>
            </a:r>
            <a:r>
              <a:rPr lang="ko-KR" altLang="en-US"/>
              <a:t>추가 구성 자원 등을 설정할 수 있는 옵션 제공</a:t>
            </a:r>
          </a:p>
          <a:p>
            <a:r>
              <a:rPr lang="ko-KR" altLang="en-US" smtClean="0"/>
              <a:t>   </a:t>
            </a:r>
            <a:r>
              <a:rPr lang="en-US" altLang="ko-KR" smtClean="0"/>
              <a:t>getRemainingArgs</a:t>
            </a:r>
            <a:r>
              <a:rPr lang="en-US" altLang="ko-KR"/>
              <a:t>() : String[]</a:t>
            </a:r>
          </a:p>
          <a:p>
            <a:r>
              <a:rPr lang="en-US" altLang="ko-KR" smtClean="0"/>
              <a:t>   GenericOptionsParser</a:t>
            </a:r>
            <a:r>
              <a:rPr lang="ko-KR" altLang="en-US"/>
              <a:t>에서 제공하는 파라미터를 제외한 나머지 </a:t>
            </a:r>
            <a:r>
              <a:rPr lang="ko-KR" altLang="en-US" smtClean="0"/>
              <a:t>파라미터를 반환</a:t>
            </a:r>
            <a:r>
              <a:rPr lang="en-US" altLang="ko-KR" smtClean="0"/>
              <a:t>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</a:t>
            </a:r>
          </a:p>
          <a:p>
            <a:r>
              <a:rPr lang="en-US" altLang="ko-KR" smtClean="0"/>
              <a:t>    GenericOptionsParser</a:t>
            </a:r>
            <a:r>
              <a:rPr lang="ko-KR" altLang="en-US"/>
              <a:t>의 콘솔 설정 옵션을 지원하기 위한 인터페이스</a:t>
            </a:r>
          </a:p>
          <a:p>
            <a:r>
              <a:rPr lang="ko-KR" altLang="en-US" smtClean="0"/>
              <a:t>     </a:t>
            </a:r>
            <a:r>
              <a:rPr lang="en-US" altLang="ko-KR"/>
              <a:t>interface Tool extends Configurable</a:t>
            </a:r>
          </a:p>
          <a:p>
            <a:r>
              <a:rPr lang="en-US" altLang="ko-KR" smtClean="0"/>
              <a:t>    </a:t>
            </a:r>
            <a:r>
              <a:rPr lang="ko-KR" altLang="en-US" smtClean="0"/>
              <a:t>드라이버 </a:t>
            </a:r>
            <a:r>
              <a:rPr lang="ko-KR" altLang="en-US"/>
              <a:t>클래스 정의 시 </a:t>
            </a:r>
            <a:r>
              <a:rPr lang="en-US" altLang="ko-KR"/>
              <a:t>Configured</a:t>
            </a:r>
            <a:r>
              <a:rPr lang="ko-KR" altLang="en-US"/>
              <a:t>를 상속받고</a:t>
            </a:r>
            <a:r>
              <a:rPr lang="en-US" altLang="ko-KR"/>
              <a:t>, Tool </a:t>
            </a:r>
            <a:r>
              <a:rPr lang="ko-KR" altLang="en-US"/>
              <a:t>인터페이스를 구현</a:t>
            </a:r>
          </a:p>
          <a:p>
            <a:r>
              <a:rPr lang="ko-KR" altLang="en-US" smtClean="0"/>
              <a:t>    </a:t>
            </a:r>
            <a:r>
              <a:rPr lang="en-US" altLang="ko-KR"/>
              <a:t>public class DelayCount extends Configured implements Tool</a:t>
            </a:r>
          </a:p>
          <a:p>
            <a:r>
              <a:rPr lang="en-US" altLang="ko-KR" smtClean="0"/>
              <a:t>     Configured </a:t>
            </a:r>
            <a:r>
              <a:rPr lang="ko-KR" altLang="en-US"/>
              <a:t>클래스는 환경설정 정보를 제어할 수 있게 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인터페이스는 사용자의 옵션을 조회할 수 있게 합니다</a:t>
            </a:r>
            <a:r>
              <a:rPr lang="en-US" altLang="ko-KR" smtClean="0"/>
              <a:t>.	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/>
              <a:t>org.apache.hadoop.util.ToolRunner</a:t>
            </a:r>
          </a:p>
          <a:p>
            <a:r>
              <a:rPr lang="en-US" altLang="ko-KR" smtClean="0"/>
              <a:t>    Tool </a:t>
            </a:r>
            <a:r>
              <a:rPr lang="ko-KR" altLang="en-US"/>
              <a:t>인터페이스의 실행을 도와주는 헬퍼 클래스</a:t>
            </a:r>
          </a:p>
          <a:p>
            <a:r>
              <a:rPr lang="ko-KR" altLang="en-US" smtClean="0"/>
              <a:t>     </a:t>
            </a:r>
            <a:r>
              <a:rPr lang="en-US" altLang="ko-KR" smtClean="0"/>
              <a:t>GenericOptionsParser</a:t>
            </a:r>
            <a:r>
              <a:rPr lang="ko-KR" altLang="en-US"/>
              <a:t>를 사용해 사용자가 콘솔 명령어에서 설정한 옵션을 </a:t>
            </a:r>
            <a:r>
              <a:rPr lang="ko-KR" altLang="en-US" smtClean="0"/>
              <a:t>분석하고</a:t>
            </a:r>
            <a:r>
              <a:rPr lang="en-US" altLang="ko-KR"/>
              <a:t>, Configuration </a:t>
            </a:r>
            <a:r>
              <a:rPr lang="ko-KR" altLang="en-US"/>
              <a:t>객체에 설정합니다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Configuration </a:t>
            </a:r>
            <a:r>
              <a:rPr lang="ko-KR" altLang="en-US"/>
              <a:t>객체를 </a:t>
            </a:r>
            <a:r>
              <a:rPr lang="en-US" altLang="ko-KR"/>
              <a:t>Tool </a:t>
            </a:r>
            <a:r>
              <a:rPr lang="ko-KR" altLang="en-US"/>
              <a:t>인터페이스에 전달한 후</a:t>
            </a:r>
            <a:r>
              <a:rPr lang="en-US" altLang="ko-KR"/>
              <a:t>, Tool </a:t>
            </a:r>
            <a:r>
              <a:rPr lang="ko-KR" altLang="en-US"/>
              <a:t>인터페이스의 </a:t>
            </a:r>
            <a:r>
              <a:rPr lang="en-US" altLang="ko-KR"/>
              <a:t>run</a:t>
            </a:r>
            <a:r>
              <a:rPr lang="en-US" altLang="ko-KR" smtClean="0"/>
              <a:t>() </a:t>
            </a:r>
            <a:r>
              <a:rPr lang="ko-KR" altLang="en-US" smtClean="0"/>
              <a:t>메서드를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r>
              <a:rPr lang="en-US" altLang="ko-KR" smtClean="0"/>
              <a:t>    ToolRunner.run(Cunfiguration </a:t>
            </a:r>
            <a:r>
              <a:rPr lang="en-US" altLang="ko-KR"/>
              <a:t>conf, Tool tool, String[] args) </a:t>
            </a:r>
            <a:r>
              <a:rPr lang="ko-KR" altLang="en-US"/>
              <a:t>메서드를 </a:t>
            </a:r>
            <a:r>
              <a:rPr lang="ko-KR" altLang="en-US" smtClean="0"/>
              <a:t>이용해 </a:t>
            </a:r>
            <a:r>
              <a:rPr lang="en-US" altLang="ko-KR"/>
              <a:t>Tool</a:t>
            </a:r>
            <a:r>
              <a:rPr lang="ko-KR" altLang="en-US"/>
              <a:t>의 </a:t>
            </a:r>
            <a:r>
              <a:rPr lang="en-US" altLang="ko-KR"/>
              <a:t>run() </a:t>
            </a:r>
            <a:r>
              <a:rPr lang="ko-KR" altLang="en-US"/>
              <a:t>메서드를 실행합니다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org.apache.hadoop.util.GenericOptionsParser</a:t>
            </a:r>
            <a:r>
              <a:rPr lang="ko-KR" altLang="en-US" smtClean="0"/>
              <a:t>   </a:t>
            </a:r>
            <a:r>
              <a:rPr lang="en-US" altLang="ko-KR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 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mtClean="0"/>
              <a:t>org.apache.hadoop.util.ToolRunner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8" y="1995385"/>
            <a:ext cx="8458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사용자 정의 카운터 사용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잡의 진행 상황을 모니터링 할 수 있게 </a:t>
            </a:r>
            <a:r>
              <a:rPr lang="en-US" altLang="ko-KR"/>
              <a:t>Counter API </a:t>
            </a:r>
            <a:r>
              <a:rPr lang="ko-KR" altLang="en-US"/>
              <a:t>제공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모든 </a:t>
            </a:r>
            <a:r>
              <a:rPr lang="ko-KR" altLang="en-US"/>
              <a:t>잡은 다수의 내장 카운터를 가지고 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mtClean="0"/>
              <a:t>맵리듀스 </a:t>
            </a:r>
            <a:r>
              <a:rPr lang="ko-KR" altLang="en-US"/>
              <a:t>프레임워크는 개발자가 직접 카운터를 정의해서 사용할 수 </a:t>
            </a:r>
            <a:r>
              <a:rPr lang="ko-KR" altLang="en-US" smtClean="0"/>
              <a:t>있는 </a:t>
            </a:r>
            <a:r>
              <a:rPr lang="en-US" altLang="ko-KR" smtClean="0"/>
              <a:t>API</a:t>
            </a:r>
            <a:r>
              <a:rPr lang="ko-KR" altLang="en-US"/>
              <a:t>를 제공합니다</a:t>
            </a:r>
            <a:r>
              <a:rPr lang="en-US" altLang="ko-KR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JDK1.5</a:t>
            </a:r>
            <a:r>
              <a:rPr lang="ko-KR" altLang="en-US"/>
              <a:t>에 추가된 </a:t>
            </a:r>
            <a:r>
              <a:rPr lang="en-US" altLang="ko-KR"/>
              <a:t>enum </a:t>
            </a:r>
            <a:r>
              <a:rPr lang="ko-KR" altLang="en-US"/>
              <a:t>타입으로 카운터를 정의</a:t>
            </a:r>
          </a:p>
          <a:p>
            <a:pPr lvl="2"/>
            <a:r>
              <a:rPr lang="en-US" altLang="ko-KR" smtClean="0"/>
              <a:t>public </a:t>
            </a:r>
            <a:r>
              <a:rPr lang="en-US" altLang="ko-KR"/>
              <a:t>enum DelayCounters {</a:t>
            </a:r>
          </a:p>
          <a:p>
            <a:pPr lvl="2"/>
            <a:r>
              <a:rPr lang="en-US" altLang="ko-KR" smtClean="0"/>
              <a:t>not_available_arrival</a:t>
            </a:r>
            <a:r>
              <a:rPr lang="en-US" altLang="ko-KR"/>
              <a:t>, shceduled_arrival, </a:t>
            </a:r>
            <a:r>
              <a:rPr lang="en-US" altLang="ko-KR" smtClean="0"/>
              <a:t>...</a:t>
            </a:r>
          </a:p>
          <a:p>
            <a:pPr lvl="2"/>
            <a:r>
              <a:rPr lang="en-US" altLang="ko-KR" smtClean="0"/>
              <a:t> }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mtClean="0"/>
              <a:t>Mapper</a:t>
            </a:r>
            <a:r>
              <a:rPr lang="ko-KR" altLang="en-US"/>
              <a:t>에서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</a:t>
            </a:r>
            <a:r>
              <a:rPr lang="en-US" altLang="ko-KR"/>
              <a:t>(</a:t>
            </a:r>
            <a:r>
              <a:rPr lang="ko-KR" altLang="en-US"/>
              <a:t>카운터열거값</a:t>
            </a:r>
            <a:r>
              <a:rPr lang="en-US" altLang="ko-KR"/>
              <a:t>).increment(1);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context.getCounter(DelayCounter.scheduled)departure</a:t>
            </a:r>
            <a:r>
              <a:rPr lang="en-US" altLang="ko-KR"/>
              <a:t>).increment(1);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028" y="4540469"/>
            <a:ext cx="112986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모든 내장 카운터는 맵</a:t>
            </a:r>
            <a:r>
              <a:rPr lang="en-US" altLang="ko-KR" sz="1600"/>
              <a:t>, </a:t>
            </a:r>
            <a:r>
              <a:rPr lang="ko-KR" altLang="en-US" sz="1600"/>
              <a:t>리듀스</a:t>
            </a:r>
            <a:r>
              <a:rPr lang="en-US" altLang="ko-KR" sz="1600"/>
              <a:t>, </a:t>
            </a:r>
            <a:r>
              <a:rPr lang="ko-KR" altLang="en-US" sz="1600"/>
              <a:t>콤바이너의 입출력 레코드 건수와 바이트를 학인 할 수 있고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몇 </a:t>
            </a:r>
            <a:r>
              <a:rPr lang="ko-KR" altLang="en-US" sz="1600"/>
              <a:t>개의 맵 태스크와 리듀스 태스크가 실행되고 실패했는지</a:t>
            </a:r>
            <a:r>
              <a:rPr lang="en-US" altLang="ko-KR" sz="1600"/>
              <a:t>, </a:t>
            </a:r>
            <a:r>
              <a:rPr lang="ko-KR" altLang="en-US" sz="1600"/>
              <a:t>또 파일 시스템에서는 얼마나 </a:t>
            </a:r>
            <a:r>
              <a:rPr lang="ko-KR" altLang="en-US" sz="1600" smtClean="0"/>
              <a:t>많 은 </a:t>
            </a:r>
            <a:r>
              <a:rPr lang="ko-KR" altLang="en-US" sz="1600"/>
              <a:t>바이트를 읽고 썼는가에 대한 정보를 제공합니다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내장 카운터의 값은 잡을 실행하면 콘솔 화면에 출력되는 로그에 나타납니다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카운터를 직접 정의해서 사용하면 카운터의 숫자를 직접 증</a:t>
            </a:r>
            <a:r>
              <a:rPr lang="en-US" altLang="ko-KR" sz="1600"/>
              <a:t>/</a:t>
            </a:r>
            <a:r>
              <a:rPr lang="ko-KR" altLang="en-US" sz="1600"/>
              <a:t>감 시킬 수 있기 때문에 맵과 </a:t>
            </a:r>
            <a:r>
              <a:rPr lang="ko-KR" altLang="en-US" sz="1600" smtClean="0"/>
              <a:t>리듀스의 </a:t>
            </a:r>
            <a:r>
              <a:rPr lang="ko-KR" altLang="en-US" sz="1600"/>
              <a:t>동작을 체크할 때 유용하게 사용할 수 있습니다</a:t>
            </a:r>
            <a:r>
              <a:rPr lang="en-US" altLang="ko-KR" sz="16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/>
              <a:t>Job </a:t>
            </a:r>
            <a:r>
              <a:rPr lang="ko-KR" altLang="en-US" sz="1600"/>
              <a:t>실행 결과 메시지와 </a:t>
            </a:r>
            <a:r>
              <a:rPr lang="en-US" altLang="ko-KR" sz="1600"/>
              <a:t>Web UI</a:t>
            </a:r>
            <a:r>
              <a:rPr lang="ko-KR" altLang="en-US" sz="1600"/>
              <a:t>에서 간편하게 데이터를 확인할 수 있습니다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0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/>
              <a:t>정렬</a:t>
            </a:r>
            <a:r>
              <a:rPr lang="en-US" altLang="ko-KR" dirty="0" smtClean="0"/>
              <a:t>(Sorting)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 smtClean="0"/>
              <a:t>맵리듀스의</a:t>
            </a:r>
            <a:r>
              <a:rPr lang="ko-KR" altLang="en-US" dirty="0" smtClean="0"/>
              <a:t> </a:t>
            </a:r>
            <a:r>
              <a:rPr lang="ko-KR" altLang="en-US" dirty="0"/>
              <a:t>핵심 기능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실행되게 하면 정렬을 쉽게 해결할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여러 데이터 </a:t>
            </a:r>
            <a:r>
              <a:rPr lang="ko-KR" altLang="en-US" dirty="0" err="1"/>
              <a:t>노드가</a:t>
            </a:r>
            <a:r>
              <a:rPr lang="ko-KR" altLang="en-US" dirty="0"/>
              <a:t> 구성된 상황에서 하나의 </a:t>
            </a:r>
            <a:r>
              <a:rPr lang="ko-KR" altLang="en-US" dirty="0" err="1"/>
              <a:t>리듀스</a:t>
            </a:r>
            <a:r>
              <a:rPr lang="ko-KR" altLang="en-US" dirty="0"/>
              <a:t> 태스크만 실행하는 것은 </a:t>
            </a:r>
            <a:r>
              <a:rPr lang="ko-KR" altLang="en-US" dirty="0" smtClean="0"/>
              <a:t>분산 </a:t>
            </a:r>
            <a:r>
              <a:rPr lang="ko-KR" altLang="en-US" dirty="0"/>
              <a:t>환경의 장점을 살리지 않는 것입니다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대량의 </a:t>
            </a:r>
            <a:r>
              <a:rPr lang="ko-KR" altLang="en-US" dirty="0"/>
              <a:t>데이터를 정렬하게 될 경우 네트워크 부하도 상당함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하둡이</a:t>
            </a:r>
            <a:r>
              <a:rPr lang="ko-KR" altLang="en-US" dirty="0"/>
              <a:t> 제공하는 정렬 방식</a:t>
            </a:r>
          </a:p>
          <a:p>
            <a:pPr lvl="1"/>
            <a:r>
              <a:rPr lang="ko-KR" altLang="en-US" dirty="0"/>
              <a:t> 보조 정렬</a:t>
            </a:r>
            <a:r>
              <a:rPr lang="en-US" altLang="ko-KR" dirty="0"/>
              <a:t>(Secondary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부분 정렬</a:t>
            </a:r>
            <a:r>
              <a:rPr lang="en-US" altLang="ko-KR" dirty="0"/>
              <a:t>(Partial Sort)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전체 정렬</a:t>
            </a:r>
            <a:r>
              <a:rPr lang="en-US" altLang="ko-KR" dirty="0"/>
              <a:t>(Total Sort)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19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GFS </a:t>
            </a:r>
            <a:r>
              <a:rPr lang="ko-KR" altLang="en-US" sz="1800" dirty="0" smtClean="0"/>
              <a:t>구</a:t>
            </a:r>
            <a:r>
              <a:rPr lang="ko-KR" altLang="en-US" sz="1800" dirty="0"/>
              <a:t>성</a:t>
            </a:r>
            <a:endParaRPr lang="en-US" altLang="ko-KR" sz="1800" b="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655544"/>
            <a:ext cx="4962525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421" y="1655544"/>
            <a:ext cx="5974310" cy="409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5944421" y="1056147"/>
            <a:ext cx="37462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 smtClean="0"/>
              <a:t>GFS </a:t>
            </a:r>
            <a:r>
              <a:rPr lang="ko-KR" altLang="en-US" sz="1800" dirty="0" smtClean="0"/>
              <a:t>데이터 흐름</a:t>
            </a:r>
            <a:r>
              <a:rPr lang="en-US" altLang="ko-KR" sz="1800" dirty="0" smtClean="0"/>
              <a:t> </a:t>
            </a:r>
            <a:endParaRPr lang="en-US" altLang="ko-KR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571884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보조 정렬</a:t>
            </a:r>
            <a:r>
              <a:rPr lang="en-US" altLang="ko-KR" dirty="0"/>
              <a:t>(Secondary Sort)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키의 값들을 </a:t>
            </a:r>
            <a:r>
              <a:rPr lang="ko-KR" altLang="en-US" dirty="0" err="1"/>
              <a:t>그룹핑하고</a:t>
            </a:r>
            <a:r>
              <a:rPr lang="en-US" altLang="ko-KR" dirty="0"/>
              <a:t>, </a:t>
            </a:r>
            <a:r>
              <a:rPr lang="ko-KR" altLang="en-US" dirty="0" err="1"/>
              <a:t>그룹핑된</a:t>
            </a:r>
            <a:r>
              <a:rPr lang="ko-KR" altLang="en-US" dirty="0"/>
              <a:t> 레코드에 순서를 부여하는 방식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구현 </a:t>
            </a:r>
            <a:r>
              <a:rPr lang="ko-KR" altLang="en-US" dirty="0"/>
              <a:t>순서</a:t>
            </a:r>
          </a:p>
          <a:p>
            <a:pPr lvl="1"/>
            <a:r>
              <a:rPr lang="ko-KR" altLang="en-US" dirty="0"/>
              <a:t> 기존 키의 값들을 조합한 </a:t>
            </a:r>
            <a:r>
              <a:rPr lang="ko-KR" altLang="en-US" dirty="0" err="1"/>
              <a:t>복합키</a:t>
            </a:r>
            <a:r>
              <a:rPr lang="en-US" altLang="ko-KR" dirty="0"/>
              <a:t>(Composite Key)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 키의 값 중에서 </a:t>
            </a:r>
            <a:r>
              <a:rPr lang="ko-KR" altLang="en-US" dirty="0" err="1"/>
              <a:t>그룹핑</a:t>
            </a:r>
            <a:r>
              <a:rPr lang="ko-KR" altLang="en-US" dirty="0"/>
              <a:t> 키로 사용할 키 결정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복합키의</a:t>
            </a:r>
            <a:r>
              <a:rPr lang="ko-KR" altLang="en-US" dirty="0"/>
              <a:t> 레코드를 정렬하기 위한 비교기</a:t>
            </a:r>
            <a:r>
              <a:rPr lang="en-US" altLang="ko-KR" dirty="0"/>
              <a:t>(Comparator)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</a:t>
            </a:r>
            <a:r>
              <a:rPr lang="ko-KR" altLang="en-US" dirty="0" err="1"/>
              <a:t>파티셔닝할</a:t>
            </a:r>
            <a:r>
              <a:rPr lang="ko-KR" altLang="en-US" dirty="0"/>
              <a:t> </a:t>
            </a:r>
            <a:r>
              <a:rPr lang="ko-KR" altLang="en-US" dirty="0" err="1"/>
              <a:t>파티셔너</a:t>
            </a:r>
            <a:r>
              <a:rPr lang="en-US" altLang="ko-KR" dirty="0"/>
              <a:t>(</a:t>
            </a:r>
            <a:r>
              <a:rPr lang="en-US" altLang="ko-KR" dirty="0" err="1"/>
              <a:t>Partitioner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 </a:t>
            </a:r>
            <a:r>
              <a:rPr lang="ko-KR" altLang="en-US" dirty="0" err="1"/>
              <a:t>그룹핑</a:t>
            </a:r>
            <a:r>
              <a:rPr lang="ko-KR" altLang="en-US" dirty="0"/>
              <a:t> 키를 정렬하기 위한 비교기</a:t>
            </a:r>
            <a:r>
              <a:rPr lang="en-US" altLang="ko-KR" smtClean="0"/>
              <a:t>(Comparator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조인될 데이터를 준비합니다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 </a:t>
            </a:r>
            <a:r>
              <a:rPr lang="en-US" altLang="ko-KR" dirty="0" err="1"/>
              <a:t>Hashtable</a:t>
            </a:r>
            <a:r>
              <a:rPr lang="ko-KR" altLang="en-US" dirty="0"/>
              <a:t>을 전역변수로 선언하고 </a:t>
            </a:r>
            <a:r>
              <a:rPr lang="en-US" altLang="ko-KR" dirty="0" err="1"/>
              <a:t>Hashtable</a:t>
            </a:r>
            <a:r>
              <a:rPr lang="ko-KR" altLang="en-US" dirty="0"/>
              <a:t>에 데이터를 저장함</a:t>
            </a:r>
          </a:p>
          <a:p>
            <a:r>
              <a:rPr lang="ko-KR" altLang="en-US" dirty="0"/>
              <a:t> </a:t>
            </a:r>
            <a:r>
              <a:rPr lang="ko-KR" altLang="en-US" dirty="0" err="1"/>
              <a:t>읽어들일</a:t>
            </a:r>
            <a:r>
              <a:rPr lang="ko-KR" altLang="en-US" dirty="0"/>
              <a:t> 데이터가 분산캐시에 등록되어 있어야 함</a:t>
            </a:r>
          </a:p>
          <a:p>
            <a:r>
              <a:rPr lang="ko-KR" altLang="en-US" dirty="0"/>
              <a:t>  </a:t>
            </a:r>
            <a:r>
              <a:rPr lang="ko-KR" altLang="en-US" dirty="0" smtClean="0"/>
              <a:t>  </a:t>
            </a:r>
            <a:r>
              <a:rPr lang="ko-KR" altLang="en-US" dirty="0"/>
              <a:t>파일의 유형에 따라 등록하는 파일이 다름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map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r>
              <a:rPr lang="ko-KR" altLang="en-US" dirty="0"/>
              <a:t>할 때 </a:t>
            </a:r>
            <a:r>
              <a:rPr lang="en-US" altLang="ko-KR" dirty="0" err="1"/>
              <a:t>Hashtable</a:t>
            </a:r>
            <a:r>
              <a:rPr lang="ko-KR" altLang="en-US" dirty="0"/>
              <a:t>의 값을 키로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실행하기 전에 분산캐시로 사용할 파일을 </a:t>
            </a:r>
            <a:r>
              <a:rPr lang="en-US" altLang="ko-KR" dirty="0"/>
              <a:t>HDFS </a:t>
            </a:r>
            <a:r>
              <a:rPr lang="ko-KR" altLang="en-US" dirty="0"/>
              <a:t>에 업로드 해야 함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리듀스</a:t>
            </a:r>
            <a:r>
              <a:rPr lang="ko-KR" altLang="en-US" dirty="0"/>
              <a:t> 사이드 조인</a:t>
            </a:r>
          </a:p>
          <a:p>
            <a:r>
              <a:rPr lang="ko-KR" altLang="en-US" dirty="0"/>
              <a:t> 두 개의 데이터를 키</a:t>
            </a:r>
            <a:r>
              <a:rPr lang="en-US" altLang="ko-KR" dirty="0"/>
              <a:t>/</a:t>
            </a:r>
            <a:r>
              <a:rPr lang="ko-KR" altLang="en-US" dirty="0"/>
              <a:t>값으로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 </a:t>
            </a:r>
            <a:r>
              <a:rPr lang="ko-KR" altLang="en-US" dirty="0"/>
              <a:t>조인될 키를 구분하기 위해 키 뒤에 임의의 문자 추가해서 출력</a:t>
            </a:r>
          </a:p>
          <a:p>
            <a:r>
              <a:rPr lang="ko-KR" altLang="en-US" dirty="0"/>
              <a:t> </a:t>
            </a:r>
            <a:r>
              <a:rPr lang="en-US" altLang="ko-KR" dirty="0"/>
              <a:t>ex)</a:t>
            </a:r>
          </a:p>
          <a:p>
            <a:r>
              <a:rPr lang="en-US" altLang="ko-KR" dirty="0"/>
              <a:t> WN_A(</a:t>
            </a:r>
            <a:r>
              <a:rPr lang="ko-KR" altLang="en-US" dirty="0"/>
              <a:t>항공운항통계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 WN_B(</a:t>
            </a:r>
            <a:r>
              <a:rPr lang="ko-KR" altLang="en-US" dirty="0"/>
              <a:t>항공사 코드 데이터의 항공사 코드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 </a:t>
            </a:r>
            <a:r>
              <a:rPr lang="ko-KR" altLang="en-US" dirty="0" err="1"/>
              <a:t>리듀스에서</a:t>
            </a:r>
            <a:r>
              <a:rPr lang="ko-KR" altLang="en-US" dirty="0"/>
              <a:t> 출력 시 추가된 문자열에 따라 다른 키의 값을 키로 저장</a:t>
            </a:r>
          </a:p>
          <a:p>
            <a:r>
              <a:rPr lang="ko-KR" altLang="en-US" dirty="0"/>
              <a:t> </a:t>
            </a:r>
            <a:r>
              <a:rPr lang="en-US" altLang="ko-KR" dirty="0"/>
              <a:t>_A</a:t>
            </a:r>
            <a:r>
              <a:rPr lang="ko-KR" altLang="en-US" dirty="0"/>
              <a:t>가 붙어있으면 키를 </a:t>
            </a:r>
            <a:r>
              <a:rPr lang="en-US" altLang="ko-KR" dirty="0"/>
              <a:t>WN_B</a:t>
            </a:r>
            <a:r>
              <a:rPr lang="ko-KR" altLang="en-US" dirty="0"/>
              <a:t>의 값으로 저장</a:t>
            </a:r>
          </a:p>
        </p:txBody>
      </p:sp>
    </p:spTree>
    <p:extLst>
      <p:ext uri="{BB962C8B-B14F-4D97-AF65-F5344CB8AC3E}">
        <p14:creationId xmlns:p14="http://schemas.microsoft.com/office/powerpoint/2010/main" val="22569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데이터를 </a:t>
            </a:r>
            <a:r>
              <a:rPr lang="en-US" altLang="ko-KR" dirty="0"/>
              <a:t>setup </a:t>
            </a:r>
            <a:r>
              <a:rPr lang="ko-KR" altLang="en-US" dirty="0" err="1"/>
              <a:t>메서드에서</a:t>
            </a:r>
            <a:r>
              <a:rPr lang="ko-KR" altLang="en-US" dirty="0"/>
              <a:t> </a:t>
            </a:r>
            <a:r>
              <a:rPr lang="en-US" altLang="ko-KR" dirty="0" err="1"/>
              <a:t>Hashtable</a:t>
            </a:r>
            <a:r>
              <a:rPr lang="ko-KR" altLang="en-US" dirty="0"/>
              <a:t>에 저장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smtClean="0"/>
              <a:t>조인될 </a:t>
            </a:r>
            <a:r>
              <a:rPr lang="ko-KR" altLang="en-US" dirty="0"/>
              <a:t>데이터가 많을 경우 </a:t>
            </a:r>
            <a:r>
              <a:rPr lang="en-US" altLang="ko-KR" dirty="0" err="1"/>
              <a:t>Hashtable</a:t>
            </a:r>
            <a:r>
              <a:rPr lang="ko-KR" altLang="en-US" dirty="0"/>
              <a:t>에 저장되는 데이터의 증가로 성능 </a:t>
            </a:r>
            <a:r>
              <a:rPr lang="ko-KR" altLang="en-US" dirty="0" smtClean="0"/>
              <a:t>저하 </a:t>
            </a:r>
            <a:r>
              <a:rPr lang="ko-KR" altLang="en-US" dirty="0" err="1"/>
              <a:t>우려리듀스</a:t>
            </a:r>
            <a:r>
              <a:rPr lang="ko-KR" altLang="en-US" dirty="0"/>
              <a:t> 사이드 조인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009900" y="2886075"/>
            <a:ext cx="6172200" cy="3090492"/>
            <a:chOff x="3009900" y="2886075"/>
            <a:chExt cx="6172200" cy="30904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995242"/>
              <a:ext cx="6172200" cy="2981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900" y="2886075"/>
              <a:ext cx="533400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5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/>
              <a:t>맵</a:t>
            </a:r>
            <a:r>
              <a:rPr lang="ko-KR" altLang="en-US" dirty="0"/>
              <a:t> 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 데이터 준비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/>
              <a:t>http://stat-computing.org/dataexpo/2009/supplemental-data.html</a:t>
            </a:r>
          </a:p>
          <a:p>
            <a:pPr lvl="1"/>
            <a:r>
              <a:rPr lang="en-US" altLang="ko-KR" dirty="0"/>
              <a:t> </a:t>
            </a:r>
            <a:r>
              <a:rPr lang="ko-KR" altLang="en-US" dirty="0"/>
              <a:t>미국 항공 코드 데이터 다운로드</a:t>
            </a:r>
          </a:p>
          <a:p>
            <a:pPr lvl="1"/>
            <a:r>
              <a:rPr lang="ko-KR" altLang="en-US" dirty="0"/>
              <a:t> 항공기 코드와 항공기 이름 콤마</a:t>
            </a:r>
            <a:r>
              <a:rPr lang="en-US" altLang="ko-KR" dirty="0"/>
              <a:t>(,)</a:t>
            </a:r>
            <a:r>
              <a:rPr lang="ko-KR" altLang="en-US" dirty="0"/>
              <a:t>로 구분되어 있음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업로드</a:t>
            </a:r>
          </a:p>
          <a:p>
            <a:pPr lvl="1"/>
            <a:r>
              <a:rPr lang="ko-KR" altLang="en-US" dirty="0"/>
              <a:t> 실행 하기 전에 다운로드 받은 데이터를 </a:t>
            </a:r>
            <a:r>
              <a:rPr lang="en-US" altLang="ko-KR" dirty="0"/>
              <a:t>HDFS</a:t>
            </a:r>
            <a:r>
              <a:rPr lang="ko-KR" altLang="en-US" dirty="0"/>
              <a:t>에 업로드 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./carriers.csv  /data/metadata/carriers.csv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항공기 데이터</a:t>
            </a:r>
          </a:p>
          <a:p>
            <a:pPr lvl="1"/>
            <a:r>
              <a:rPr lang="ko-KR" altLang="en-US" dirty="0"/>
              <a:t>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en-US" altLang="ko-KR" dirty="0" err="1"/>
              <a:t>fs</a:t>
            </a:r>
            <a:r>
              <a:rPr lang="en-US" altLang="ko-KR" dirty="0"/>
              <a:t> -put ./2008.csv /data/airline/</a:t>
            </a:r>
          </a:p>
          <a:p>
            <a:pPr lvl="1"/>
            <a:r>
              <a:rPr lang="en-US" altLang="ko-KR" dirty="0"/>
              <a:t> </a:t>
            </a:r>
            <a:r>
              <a:rPr lang="ko-KR" altLang="en-US" dirty="0"/>
              <a:t>운항 통계 데이터 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5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MapReduce</a:t>
            </a:r>
            <a:r>
              <a:rPr lang="en-US" altLang="ko-KR" b="1" dirty="0"/>
              <a:t> </a:t>
            </a:r>
            <a:r>
              <a:rPr lang="ko-KR" altLang="en-US" b="1" dirty="0"/>
              <a:t>항공 운항 데이터 예제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240" y="1072055"/>
            <a:ext cx="1129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리듀스</a:t>
            </a:r>
            <a:r>
              <a:rPr lang="ko-KR" altLang="en-US" dirty="0" smtClean="0"/>
              <a:t> </a:t>
            </a:r>
            <a:r>
              <a:rPr lang="ko-KR" altLang="en-US" dirty="0"/>
              <a:t>사이드 조인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조인될 데이터의 키와 조인할 데이터의 키에 두 키를 구분할 수 있는 </a:t>
            </a:r>
            <a:r>
              <a:rPr lang="ko-KR" altLang="en-US" dirty="0" smtClean="0"/>
              <a:t>문자열을 </a:t>
            </a:r>
            <a:r>
              <a:rPr lang="ko-KR" altLang="en-US" dirty="0"/>
              <a:t>추가하여 </a:t>
            </a:r>
            <a:r>
              <a:rPr lang="ko-KR" altLang="en-US" dirty="0" err="1"/>
              <a:t>맵의</a:t>
            </a:r>
            <a:r>
              <a:rPr lang="ko-KR" altLang="en-US" dirty="0"/>
              <a:t> 출력으로 보냄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 err="1"/>
              <a:t>리듀서에서</a:t>
            </a:r>
            <a:r>
              <a:rPr lang="ko-KR" altLang="en-US" dirty="0"/>
              <a:t> 키에 따라 다른 키의 값으로 대체시킴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97" y="2581832"/>
            <a:ext cx="678180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8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</a:t>
            </a:r>
            <a:r>
              <a:rPr lang="en-US" altLang="ko-KR" sz="3600" b="1" dirty="0" err="1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Mysql</a:t>
            </a:r>
            <a:r>
              <a:rPr lang="en-US" altLang="ko-KR" sz="36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ko-KR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Hadoop &amp; MongoDB </a:t>
            </a:r>
            <a:r>
              <a:rPr lang="ko-KR" altLang="en-US" sz="3600" b="1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pic>
        <p:nvPicPr>
          <p:cNvPr id="6" name="Picture 3" descr="C:\Documents and Settings\장형석\바탕 화면\빅데이타\하둡자료\hive\noname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6" y="1302675"/>
            <a:ext cx="8649036" cy="4896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5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MapReduce</a:t>
            </a:r>
            <a:r>
              <a:rPr lang="ko-KR" altLang="en-US" b="1" dirty="0"/>
              <a:t>를 직관적 “</a:t>
            </a:r>
            <a:r>
              <a:rPr lang="en-US" altLang="ko-KR" b="1" dirty="0"/>
              <a:t>SQL“</a:t>
            </a:r>
            <a:r>
              <a:rPr lang="ko-KR" altLang="en-US" b="1" dirty="0"/>
              <a:t>기반의 </a:t>
            </a:r>
            <a:r>
              <a:rPr lang="ko-KR" altLang="en-US" b="1" dirty="0" err="1"/>
              <a:t>하둡</a:t>
            </a:r>
            <a:r>
              <a:rPr lang="ko-KR" altLang="en-US" b="1" dirty="0"/>
              <a:t> 에코 </a:t>
            </a:r>
            <a:r>
              <a:rPr lang="ko-KR" altLang="en-US" b="1" dirty="0" err="1"/>
              <a:t>시스템중</a:t>
            </a:r>
            <a:r>
              <a:rPr lang="ko-KR" altLang="en-US" b="1" dirty="0"/>
              <a:t> 하나인 “</a:t>
            </a:r>
            <a:r>
              <a:rPr lang="en-US" altLang="ko-KR" b="1" dirty="0"/>
              <a:t>Hive“</a:t>
            </a:r>
            <a:r>
              <a:rPr lang="ko-KR" altLang="en-US" b="1" dirty="0"/>
              <a:t>를 통해서 실행 하는 </a:t>
            </a:r>
            <a:r>
              <a:rPr lang="ko-KR" altLang="en-US" b="1" dirty="0" smtClean="0"/>
              <a:t>경우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다소 </a:t>
            </a:r>
            <a:r>
              <a:rPr lang="ko-KR" altLang="en-US" dirty="0"/>
              <a:t>복잡한 “</a:t>
            </a:r>
            <a:r>
              <a:rPr lang="en-US" altLang="ko-KR" dirty="0"/>
              <a:t>MR </a:t>
            </a:r>
            <a:r>
              <a:rPr lang="ko-KR" altLang="en-US" dirty="0"/>
              <a:t>프로그래밍”이 보다 친근하고</a:t>
            </a:r>
            <a:r>
              <a:rPr lang="en-US" altLang="ko-KR" dirty="0"/>
              <a:t>, </a:t>
            </a:r>
            <a:r>
              <a:rPr lang="ko-KR" altLang="en-US" dirty="0"/>
              <a:t>직관적인 “</a:t>
            </a:r>
            <a:r>
              <a:rPr lang="en-US" altLang="ko-KR" dirty="0"/>
              <a:t>SQL”</a:t>
            </a:r>
            <a:r>
              <a:rPr lang="ko-KR" altLang="en-US" dirty="0"/>
              <a:t>의 지원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err="1" smtClean="0"/>
              <a:t>다이나믹한</a:t>
            </a:r>
            <a:r>
              <a:rPr lang="ko-KR" altLang="en-US" dirty="0" smtClean="0"/>
              <a:t> </a:t>
            </a:r>
            <a:r>
              <a:rPr lang="ko-KR" altLang="en-US" dirty="0"/>
              <a:t>검색 조건 지정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매번 </a:t>
            </a:r>
            <a:r>
              <a:rPr lang="ko-KR" altLang="en-US" dirty="0"/>
              <a:t>“</a:t>
            </a:r>
            <a:r>
              <a:rPr lang="en-US" altLang="ko-KR" dirty="0"/>
              <a:t>Name Node” </a:t>
            </a:r>
            <a:r>
              <a:rPr lang="ko-KR" altLang="en-US" dirty="0"/>
              <a:t>배포 없이 원격</a:t>
            </a:r>
            <a:r>
              <a:rPr lang="en-US" altLang="ko-KR" dirty="0"/>
              <a:t>(Remote)</a:t>
            </a:r>
            <a:r>
              <a:rPr lang="ko-KR" altLang="en-US" dirty="0"/>
              <a:t>에서 “</a:t>
            </a:r>
            <a:r>
              <a:rPr lang="en-US" altLang="ko-KR" dirty="0"/>
              <a:t>MR Job”</a:t>
            </a:r>
            <a:r>
              <a:rPr lang="ko-KR" altLang="en-US" dirty="0"/>
              <a:t>를 실행 지원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6" name="제목 2"/>
          <p:cNvSpPr txBox="1">
            <a:spLocks/>
          </p:cNvSpPr>
          <p:nvPr/>
        </p:nvSpPr>
        <p:spPr bwMode="auto">
          <a:xfrm>
            <a:off x="469295" y="245124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278013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내장 모드</a:t>
            </a:r>
            <a:endParaRPr lang="en-US" altLang="ko-KR" b="1" dirty="0" smtClean="0"/>
          </a:p>
          <a:p>
            <a:r>
              <a:rPr lang="ko-KR" altLang="en-US" dirty="0" smtClean="0"/>
              <a:t>설정 변경을 하지 않는 기본 구성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DBMS</a:t>
            </a:r>
            <a:r>
              <a:rPr lang="ko-KR" altLang="en-US" dirty="0" smtClean="0"/>
              <a:t>로  </a:t>
            </a:r>
            <a:r>
              <a:rPr lang="en-US" altLang="ko-KR" dirty="0" smtClean="0"/>
              <a:t>Derby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혼자서 테스트 용도로 사용하기에 적합한 구성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7396" y="4020359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로컬 모드</a:t>
            </a:r>
            <a:endParaRPr lang="en-US" altLang="ko-KR" b="1" dirty="0" smtClean="0"/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클라이언트와 메타스토어로부터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를 독립시키는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JDBC</a:t>
            </a:r>
            <a:r>
              <a:rPr lang="ko-KR" altLang="en-US" dirty="0" smtClean="0"/>
              <a:t>를 통해 접속한다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로컬 모드에서는 다수의 접속을 동시에 허용하지만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클라이언트가 모드 같은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존재해야 한다</a:t>
            </a:r>
            <a:r>
              <a:rPr lang="en-US" altLang="ko-KR" dirty="0" smtClean="0"/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396" y="5373088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 </a:t>
            </a:r>
            <a:r>
              <a:rPr lang="ko-KR" altLang="en-US" b="1" dirty="0" smtClean="0"/>
              <a:t>원</a:t>
            </a:r>
            <a:r>
              <a:rPr lang="ko-KR" altLang="en-US" b="1" dirty="0"/>
              <a:t>격</a:t>
            </a:r>
            <a:r>
              <a:rPr lang="ko-KR" altLang="en-US" b="1" dirty="0" smtClean="0"/>
              <a:t> 모드</a:t>
            </a:r>
            <a:endParaRPr lang="en-US" altLang="ko-KR" b="1" dirty="0" smtClean="0"/>
          </a:p>
          <a:p>
            <a:r>
              <a:rPr lang="en-US" altLang="ko-KR" dirty="0" smtClean="0"/>
              <a:t>DBMS</a:t>
            </a:r>
            <a:r>
              <a:rPr lang="ko-KR" altLang="en-US" dirty="0" smtClean="0"/>
              <a:t>뿐만 아니라 메타스토어도 독립시킨 구성이다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Hive </a:t>
            </a:r>
            <a:r>
              <a:rPr lang="ko-KR" altLang="en-US" dirty="0" smtClean="0"/>
              <a:t>클라이언트가 </a:t>
            </a:r>
            <a:r>
              <a:rPr lang="en-US" altLang="ko-KR" dirty="0" smtClean="0"/>
              <a:t>Thrift API</a:t>
            </a:r>
            <a:r>
              <a:rPr lang="ko-KR" altLang="en-US" dirty="0" smtClean="0"/>
              <a:t>를 경유해서 원격으로 메타스토어에 접속할 수 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05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이라 불리는 </a:t>
            </a:r>
            <a:r>
              <a:rPr lang="en-US" altLang="ko-KR" dirty="0" smtClean="0"/>
              <a:t>SQL</a:t>
            </a:r>
            <a:r>
              <a:rPr lang="ko-KR" altLang="en-US" dirty="0"/>
              <a:t> </a:t>
            </a:r>
            <a:r>
              <a:rPr lang="ko-KR" altLang="en-US" dirty="0" smtClean="0"/>
              <a:t>유사 언어를 이용해서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를 실행하는 것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페이스북</a:t>
            </a:r>
            <a:r>
              <a:rPr lang="ko-KR" altLang="en-US" dirty="0" smtClean="0"/>
              <a:t> 멤버를 중심으로 개발이 진행되고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이 취급하는 데이터는 논리적 행과 열로 이루어진 테이블 구조로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상에 파일로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로 기술한 쿼리는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같은 일련의 처리로 변환되어 테이블을 조작한다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컴파일 없이 바로 실행할 수 있으므로</a:t>
            </a:r>
            <a:r>
              <a:rPr lang="en-US" altLang="ko-KR" dirty="0" smtClean="0"/>
              <a:t>, Ad-hoc </a:t>
            </a:r>
            <a:r>
              <a:rPr lang="ko-KR" altLang="en-US" dirty="0" smtClean="0"/>
              <a:t>처리에 적합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는 테이블 정의 등의 정보를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로 관리하고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</a:t>
            </a:r>
            <a:r>
              <a:rPr lang="en-US" altLang="ko-KR" dirty="0" smtClean="0"/>
              <a:t>Meta</a:t>
            </a:r>
            <a:r>
              <a:rPr lang="ko-KR" altLang="en-US" dirty="0" smtClean="0"/>
              <a:t>정보를 저장하기 위해 </a:t>
            </a:r>
            <a:r>
              <a:rPr lang="en-US" altLang="ko-KR" dirty="0" smtClean="0"/>
              <a:t>RDBMS</a:t>
            </a:r>
            <a:r>
              <a:rPr lang="ko-KR" altLang="en-US" dirty="0" smtClean="0"/>
              <a:t>가 필요하다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Hive(Hadoop)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RDBMS</a:t>
            </a:r>
            <a:r>
              <a:rPr lang="ko-KR" altLang="en-US" b="1" dirty="0" smtClean="0"/>
              <a:t>의 차이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온라인 처리에 부적합 </a:t>
            </a:r>
            <a:r>
              <a:rPr lang="en-US" altLang="ko-KR" dirty="0" smtClean="0"/>
              <a:t>(MapReduce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하나를 실행하면 아무것도 하지 않아도 오버헤드로 </a:t>
            </a:r>
            <a:r>
              <a:rPr lang="en-US" altLang="ko-KR" dirty="0" smtClean="0"/>
              <a:t>20~30</a:t>
            </a:r>
            <a:r>
              <a:rPr lang="ko-KR" altLang="en-US" dirty="0" smtClean="0"/>
              <a:t>초 정도 시간이 걸리므로</a:t>
            </a:r>
            <a:r>
              <a:rPr lang="en-US" altLang="ko-KR" dirty="0" smtClean="0"/>
              <a:t>…..</a:t>
            </a:r>
            <a:r>
              <a:rPr lang="ko-KR" altLang="en-US" dirty="0" smtClean="0"/>
              <a:t>일괄처리를 고속으로 실행하기 위한 것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인덱스 및 트랜잭션 기능이 없다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롤백</a:t>
            </a:r>
            <a:r>
              <a:rPr lang="en-US" altLang="ko-KR" dirty="0" smtClean="0"/>
              <a:t>(rollback)</a:t>
            </a:r>
            <a:r>
              <a:rPr lang="ko-KR" altLang="en-US" dirty="0" smtClean="0"/>
              <a:t>처리가 없다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복수의 </a:t>
            </a:r>
            <a:r>
              <a:rPr lang="en-US" altLang="ko-KR" dirty="0" err="1" smtClean="0"/>
              <a:t>HiveQL</a:t>
            </a:r>
            <a:r>
              <a:rPr lang="ko-KR" altLang="en-US" dirty="0" smtClean="0"/>
              <a:t>을 병렬 실행하여 </a:t>
            </a:r>
            <a:r>
              <a:rPr lang="ko-KR" altLang="en-US" dirty="0" err="1" smtClean="0"/>
              <a:t>그중</a:t>
            </a:r>
            <a:r>
              <a:rPr lang="ko-KR" altLang="en-US" dirty="0" smtClean="0"/>
              <a:t> 하나라도 실패하면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스스로 </a:t>
            </a:r>
            <a:r>
              <a:rPr lang="ko-KR" altLang="en-US" dirty="0" err="1" smtClean="0"/>
              <a:t>잡</a:t>
            </a:r>
            <a:r>
              <a:rPr lang="ko-KR" altLang="en-US" dirty="0" smtClean="0"/>
              <a:t> 관리와 불필요한 처리 결과를 삭제해주어야 한다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MapReduce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keep.failed.task.files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파라미터는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잡이 실패하면 </a:t>
            </a:r>
            <a:r>
              <a:rPr lang="en-US" altLang="ko-KR" dirty="0" smtClean="0"/>
              <a:t>MapReduce </a:t>
            </a:r>
            <a:r>
              <a:rPr lang="ko-KR" altLang="en-US" dirty="0" smtClean="0"/>
              <a:t>프레임워크 중간 파일은 </a:t>
            </a:r>
            <a:r>
              <a:rPr lang="ko-KR" altLang="en-US" dirty="0" err="1" smtClean="0"/>
              <a:t>종료시에</a:t>
            </a:r>
            <a:r>
              <a:rPr lang="ko-KR" altLang="en-US" dirty="0" smtClean="0"/>
              <a:t> 삭제되도록 초기 설정이 되어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문이 없다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52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데이터는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파일로 존재하며</a:t>
            </a:r>
            <a:r>
              <a:rPr lang="en-US" altLang="ko-KR" dirty="0" smtClean="0"/>
              <a:t>, Hive </a:t>
            </a:r>
            <a:r>
              <a:rPr lang="ko-KR" altLang="en-US" dirty="0" smtClean="0"/>
              <a:t>테이블은 </a:t>
            </a:r>
            <a:r>
              <a:rPr lang="en-US" altLang="ko-KR" dirty="0" smtClean="0"/>
              <a:t>HDFS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존재한다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데이터베이스나 스키마도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디렉터리로 존재한다</a:t>
            </a:r>
            <a:r>
              <a:rPr lang="en-US" altLang="ko-KR" dirty="0" smtClean="0"/>
              <a:t>. (/user/hive/warehouse/</a:t>
            </a:r>
            <a:r>
              <a:rPr lang="ko-KR" altLang="en-US" dirty="0" err="1" smtClean="0"/>
              <a:t>테이블명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ko-KR" altLang="en-US" dirty="0" smtClean="0"/>
              <a:t>디렉터리로 존재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컬럼이나</a:t>
            </a:r>
            <a:r>
              <a:rPr lang="ko-KR" altLang="en-US" dirty="0" smtClean="0"/>
              <a:t> 속성 등 테이블 실체가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 정보에 해당하는 테이블 정의는 </a:t>
            </a:r>
            <a:r>
              <a:rPr lang="en-US" altLang="ko-KR" dirty="0" err="1" smtClean="0"/>
              <a:t>metastore</a:t>
            </a:r>
            <a:r>
              <a:rPr lang="ko-KR" altLang="en-US" dirty="0" smtClean="0"/>
              <a:t>라 불리며</a:t>
            </a:r>
            <a:r>
              <a:rPr lang="en-US" altLang="ko-KR" dirty="0" smtClean="0"/>
              <a:t>, RDBMS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의 테이블 정의에서는 파티션이라 불리는 물리적 관리 단위를 지정할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파티션은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상의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분할하는 것과 같다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파티션을 설정함으로써 처리 범위를 제어할 수 있어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고속화가 가능하다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파티션 내의 모든 데이터가 필요 없어지면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파티션 단위로 삭제할 수 있어서 관리도 수월하다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흐름은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앞에 </a:t>
            </a:r>
            <a:r>
              <a:rPr lang="en-US" altLang="ko-KR" dirty="0" smtClean="0"/>
              <a:t>EXPLAIN</a:t>
            </a:r>
            <a:r>
              <a:rPr lang="ko-KR" altLang="en-US" dirty="0" smtClean="0"/>
              <a:t>을 붙여 실행하면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HiveSQ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라는 단위로 </a:t>
            </a:r>
            <a:r>
              <a:rPr lang="en-US" altLang="ko-KR" dirty="0" smtClean="0"/>
              <a:t>MapReduce</a:t>
            </a:r>
            <a:r>
              <a:rPr lang="ko-KR" altLang="en-US" dirty="0" smtClean="0"/>
              <a:t>나 부속 처리로 변환되어</a:t>
            </a:r>
            <a:r>
              <a:rPr lang="en-US" altLang="ko-KR" dirty="0" smtClean="0"/>
              <a:t>, Stage </a:t>
            </a:r>
            <a:r>
              <a:rPr lang="ko-KR" altLang="en-US" dirty="0" smtClean="0"/>
              <a:t>간 의존 관계가 생성된다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5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57848"/>
            <a:ext cx="11570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디지털 환경에서 생성되는 정형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반정형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데이터로서 그 규모가 방대하고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생성주기가 짧은  대규모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같은 기존의 방법으로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처리를 넘어서는 방대한 규모의 데이터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데이터와 데이터를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분석하여 일상생활이나 기업의 경영 환경에 유용한 정보를 제공하는 기술도 포함하는 개념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26286"/>
              </p:ext>
            </p:extLst>
          </p:nvPr>
        </p:nvGraphicFramePr>
        <p:xfrm>
          <a:off x="758318" y="2559643"/>
          <a:ext cx="10797180" cy="4016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452"/>
                <a:gridCol w="8944728"/>
              </a:tblGrid>
              <a:tr h="400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굴림" pitchFamily="50" charset="-127"/>
                          <a:ea typeface="굴림" pitchFamily="50" charset="-127"/>
                        </a:rPr>
                        <a:t>전문가</a:t>
                      </a:r>
                      <a:endParaRPr lang="ko-KR" altLang="en-US" sz="1600" b="1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굴림" pitchFamily="50" charset="-127"/>
                          <a:ea typeface="굴림" pitchFamily="50" charset="-127"/>
                        </a:rPr>
                        <a:t>정의</a:t>
                      </a:r>
                      <a:endParaRPr lang="ko-KR" altLang="en-US" sz="16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/>
                </a:tc>
              </a:tr>
              <a:tr h="5854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매킨지</a:t>
                      </a: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저장하고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관리하고 분석할 수 없는 규모의 데이터를 뜻한다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417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Gartner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향상된 시사점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(insight)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과 더 나은 의사결정을 위해 사용되는 비용 효율이 높고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혁신적이며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고속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및 </a:t>
                      </a:r>
                      <a:r>
                        <a:rPr lang="ko-KR" altLang="en-US" sz="1600" b="1" u="sng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다양성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의 특성을 가진 정보 자산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야후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기업이 생성하는 비구조적 데이터이다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374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위키피디아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빅데이터는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통상적으로 사용되는 데이터 수집 및 관리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처리와 관련된 소프트웨어의 수용 한계를 넘어서는 크기의 데이터를 말하며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빅데이터의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규모는 단일 데이터 집합의 크기가 수집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테라바이트에서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수 </a:t>
                      </a:r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페타바이트에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이르며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그 크기가 끊임없이 변화하는 것이 특징이다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3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IDC</a:t>
                      </a:r>
                      <a:endParaRPr lang="ko-KR" altLang="en-US" sz="1600" b="1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 여부를 판단할 수 있는 규모 기준은 없다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규모가 크고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구조가 다양하며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600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  <a:tr h="6297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국가정보화전략</a:t>
                      </a:r>
                      <a: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/>
                      </a:r>
                      <a:br>
                        <a:rPr lang="en-US" altLang="ko-KR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lang="ko-KR" altLang="en-US" sz="1600" b="1" dirty="0" smtClean="0">
                          <a:solidFill>
                            <a:srgbClr val="C00000"/>
                          </a:solidFill>
                          <a:latin typeface="굴림" pitchFamily="50" charset="-127"/>
                          <a:ea typeface="굴림" pitchFamily="50" charset="-127"/>
                        </a:rPr>
                        <a:t>위원회</a:t>
                      </a:r>
                      <a:endParaRPr lang="ko-KR" altLang="en-US" sz="1600" b="1" dirty="0">
                        <a:solidFill>
                          <a:srgbClr val="C00000"/>
                        </a:solidFill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대용량 데이터를 활용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/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분석해서 가치 있는 정보를 추출하고</a:t>
                      </a:r>
                      <a:r>
                        <a:rPr lang="en-US" altLang="ko-KR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lang="ko-KR" altLang="en-US" sz="1600" b="1" dirty="0" smtClean="0">
                          <a:solidFill>
                            <a:srgbClr val="002060"/>
                          </a:solidFill>
                          <a:latin typeface="굴림체" pitchFamily="49" charset="-127"/>
                          <a:ea typeface="굴림체" pitchFamily="49" charset="-127"/>
                        </a:rPr>
                        <a:t>생성된 지식을 바탕으로 능동적으로 대응하거나 변화를 예측하기 위한 정보화 기술</a:t>
                      </a:r>
                      <a:endParaRPr lang="ko-KR" altLang="en-US" sz="1600" b="1" dirty="0">
                        <a:solidFill>
                          <a:srgbClr val="002060"/>
                        </a:solidFill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112542" marR="11254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20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2271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 smtClean="0"/>
              <a:t>모듈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err="1"/>
              <a:t>Hadoop</a:t>
            </a:r>
            <a:r>
              <a:rPr lang="en-US" altLang="ko-KR" b="0" dirty="0"/>
              <a:t> </a:t>
            </a:r>
            <a:r>
              <a:rPr lang="en-US" altLang="ko-KR" b="0" dirty="0" smtClean="0"/>
              <a:t>Common - </a:t>
            </a:r>
            <a:r>
              <a:rPr lang="ko-KR" altLang="en-US" b="0" dirty="0" smtClean="0"/>
              <a:t>다른 </a:t>
            </a:r>
            <a:r>
              <a:rPr lang="ko-KR" altLang="en-US" b="0" dirty="0" err="1"/>
              <a:t>하둡</a:t>
            </a:r>
            <a:r>
              <a:rPr lang="ko-KR" altLang="en-US" b="0" dirty="0"/>
              <a:t> 모듈을 지원하는 </a:t>
            </a:r>
            <a:r>
              <a:rPr lang="ko-KR" altLang="en-US" b="0" dirty="0" smtClean="0"/>
              <a:t>유틸리티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 </a:t>
            </a:r>
            <a:r>
              <a:rPr lang="en-US" altLang="ko-KR" b="0" dirty="0" smtClean="0"/>
              <a:t>HDFS (</a:t>
            </a: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/>
              <a:t>Distributed File </a:t>
            </a:r>
            <a:r>
              <a:rPr lang="en-US" altLang="ko-KR" b="0" dirty="0" smtClean="0"/>
              <a:t>System) - </a:t>
            </a:r>
            <a:r>
              <a:rPr lang="ko-KR" altLang="en-US" b="0" dirty="0" smtClean="0"/>
              <a:t>어플리케이션 </a:t>
            </a:r>
            <a:r>
              <a:rPr lang="ko-KR" altLang="en-US" b="0" dirty="0"/>
              <a:t>데이터에 고성능 접근을 지원하는 분산 파일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Hbase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분산 데이터베이스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YARN - </a:t>
            </a:r>
            <a:r>
              <a:rPr lang="ko-KR" altLang="en-US" b="0" dirty="0" err="1" smtClean="0"/>
              <a:t>잡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스케쥴링과</a:t>
            </a:r>
            <a:r>
              <a:rPr lang="ko-KR" altLang="en-US" b="0" dirty="0"/>
              <a:t> 클러스터 리소스 관리를 위한 </a:t>
            </a:r>
            <a:r>
              <a:rPr lang="ko-KR" altLang="en-US" b="0" dirty="0" err="1" smtClean="0"/>
              <a:t>프레임웍</a:t>
            </a:r>
            <a:endParaRPr lang="en-US" altLang="ko-KR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Hadoop</a:t>
            </a:r>
            <a:r>
              <a:rPr lang="en-US" altLang="ko-KR" b="0" dirty="0" smtClean="0"/>
              <a:t> </a:t>
            </a:r>
            <a:r>
              <a:rPr lang="en-US" altLang="ko-KR" b="0" dirty="0" err="1" smtClean="0"/>
              <a:t>MapReduce</a:t>
            </a:r>
            <a:r>
              <a:rPr lang="en-US" altLang="ko-KR" b="0" dirty="0" smtClean="0"/>
              <a:t> - </a:t>
            </a:r>
            <a:r>
              <a:rPr lang="ko-KR" altLang="en-US" b="0" dirty="0" smtClean="0"/>
              <a:t>대용량 </a:t>
            </a:r>
            <a:r>
              <a:rPr lang="ko-KR" altLang="en-US" b="0" dirty="0"/>
              <a:t>데이터의 병렬처리를 위한 얀 기반 시스템</a:t>
            </a:r>
            <a:endParaRPr lang="en-US" altLang="ko-KR" b="0" dirty="0" smtClean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530408" y="3891325"/>
            <a:ext cx="11281453" cy="199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ko-KR" altLang="en-US" sz="1800" dirty="0"/>
              <a:t>설계 </a:t>
            </a:r>
            <a:r>
              <a:rPr lang="ko-KR" altLang="en-US" sz="1800" dirty="0" smtClean="0"/>
              <a:t>목표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장애복구 </a:t>
            </a:r>
            <a:r>
              <a:rPr lang="en-US" altLang="ko-KR" b="0" dirty="0" smtClean="0"/>
              <a:t>-  </a:t>
            </a:r>
            <a:r>
              <a:rPr lang="ko-KR" altLang="en-US" b="0" dirty="0" smtClean="0"/>
              <a:t>복제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</a:t>
            </a:r>
            <a:r>
              <a:rPr lang="en-US" altLang="ko-KR" b="0" dirty="0" smtClean="0"/>
              <a:t>,  </a:t>
            </a:r>
            <a:r>
              <a:rPr lang="ko-KR" altLang="en-US" b="0" dirty="0" smtClean="0"/>
              <a:t>주기적인 </a:t>
            </a:r>
            <a:r>
              <a:rPr lang="ko-KR" altLang="en-US" b="0" dirty="0"/>
              <a:t>상태 체크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err="1" smtClean="0"/>
              <a:t>스트리밍</a:t>
            </a:r>
            <a:r>
              <a:rPr lang="ko-KR" altLang="en-US" b="0" dirty="0" smtClean="0"/>
              <a:t> </a:t>
            </a:r>
            <a:r>
              <a:rPr lang="ko-KR" altLang="en-US" b="0" dirty="0"/>
              <a:t>방식의 데이터 </a:t>
            </a:r>
            <a:r>
              <a:rPr lang="ko-KR" altLang="en-US" b="0" dirty="0" smtClean="0"/>
              <a:t>접근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높은 </a:t>
            </a:r>
            <a:r>
              <a:rPr lang="ko-KR" altLang="en-US" b="0" dirty="0"/>
              <a:t>데이터 처리량에 중점을 두고 있음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대용량 </a:t>
            </a:r>
            <a:r>
              <a:rPr lang="ko-KR" altLang="en-US" b="0" dirty="0"/>
              <a:t>데이터 </a:t>
            </a:r>
            <a:r>
              <a:rPr lang="ko-KR" altLang="en-US" b="0" dirty="0" smtClean="0"/>
              <a:t>저장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하나의 </a:t>
            </a:r>
            <a:r>
              <a:rPr lang="ko-KR" altLang="en-US" b="0" dirty="0"/>
              <a:t>파일이 </a:t>
            </a:r>
            <a:r>
              <a:rPr lang="ko-KR" altLang="en-US" b="0" dirty="0" err="1"/>
              <a:t>테라바이트</a:t>
            </a:r>
            <a:r>
              <a:rPr lang="ko-KR" altLang="en-US" b="0" dirty="0"/>
              <a:t> 이상 저장 </a:t>
            </a:r>
            <a:r>
              <a:rPr lang="ko-KR" altLang="en-US" b="0" dirty="0" smtClean="0"/>
              <a:t>가능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하나의 </a:t>
            </a:r>
            <a:r>
              <a:rPr lang="ko-KR" altLang="en-US" b="0" dirty="0" err="1"/>
              <a:t>인스턴스에서</a:t>
            </a:r>
            <a:r>
              <a:rPr lang="ko-KR" altLang="en-US" b="0" dirty="0"/>
              <a:t> 수백만 개 이상의 파일 지원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데이터 </a:t>
            </a:r>
            <a:r>
              <a:rPr lang="ko-KR" altLang="en-US" b="0" dirty="0" err="1" smtClean="0"/>
              <a:t>무결성</a:t>
            </a:r>
            <a:r>
              <a:rPr lang="ko-KR" altLang="en-US" b="0" dirty="0" smtClean="0"/>
              <a:t>  </a:t>
            </a:r>
            <a:r>
              <a:rPr lang="en-US" altLang="ko-KR" b="0" dirty="0" smtClean="0"/>
              <a:t>- </a:t>
            </a:r>
            <a:r>
              <a:rPr lang="ko-KR" altLang="en-US" b="0" dirty="0" smtClean="0"/>
              <a:t>읽기 전용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파일 </a:t>
            </a:r>
            <a:r>
              <a:rPr lang="ko-KR" altLang="en-US" b="0" dirty="0"/>
              <a:t>이동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복사 인터페이스 제공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1884010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hlinkClick r:id="rId2"/>
              </a:rPr>
              <a:t>https://cwiki.apache.org/confluence/display/Hive/LanguageManual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7" y="1589419"/>
            <a:ext cx="10893971" cy="22731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#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이 기술되어 있는 파일을 인수로 사용하여 명령어 라인에서 실행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  -f  &lt;</a:t>
            </a:r>
            <a:r>
              <a:rPr lang="ko-KR" altLang="en-US" dirty="0" smtClean="0">
                <a:solidFill>
                  <a:schemeClr val="tx1"/>
                </a:solidFill>
              </a:rPr>
              <a:t>파일명</a:t>
            </a:r>
            <a:r>
              <a:rPr lang="en-US" altLang="ko-KR" dirty="0" smtClean="0">
                <a:solidFill>
                  <a:schemeClr val="tx1"/>
                </a:solidFill>
              </a:rPr>
              <a:t>&gt;    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ko-KR" altLang="en-US" dirty="0" smtClean="0">
                <a:solidFill>
                  <a:schemeClr val="tx1"/>
                </a:solidFill>
              </a:rPr>
              <a:t>명령어 라인 인수로 </a:t>
            </a:r>
            <a:r>
              <a:rPr lang="en-US" altLang="ko-KR" dirty="0" err="1" smtClean="0">
                <a:solidFill>
                  <a:schemeClr val="tx1"/>
                </a:solidFill>
              </a:rPr>
              <a:t>HiveQL</a:t>
            </a:r>
            <a:r>
              <a:rPr lang="ko-KR" altLang="en-US" dirty="0" smtClean="0">
                <a:solidFill>
                  <a:schemeClr val="tx1"/>
                </a:solidFill>
              </a:rPr>
              <a:t>문을 직접 기술해서 실행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  </a:t>
            </a:r>
            <a:r>
              <a:rPr lang="en-US" altLang="ko-KR" dirty="0" smtClean="0">
                <a:solidFill>
                  <a:schemeClr val="tx1"/>
                </a:solidFill>
              </a:rPr>
              <a:t>-e  ‘</a:t>
            </a:r>
            <a:r>
              <a:rPr lang="en-US" altLang="ko-KR" dirty="0" err="1" smtClean="0">
                <a:solidFill>
                  <a:schemeClr val="tx1"/>
                </a:solidFill>
              </a:rPr>
              <a:t>HiveSQL</a:t>
            </a:r>
            <a:r>
              <a:rPr lang="ko-KR" altLang="en-US" dirty="0" smtClean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# Hive</a:t>
            </a:r>
            <a:r>
              <a:rPr lang="ko-KR" altLang="en-US" dirty="0" smtClean="0">
                <a:solidFill>
                  <a:schemeClr val="tx1"/>
                </a:solidFill>
              </a:rPr>
              <a:t>는 실행 시에 </a:t>
            </a:r>
            <a:r>
              <a:rPr lang="en-US" altLang="ko-KR" dirty="0" smtClean="0">
                <a:solidFill>
                  <a:schemeClr val="tx1"/>
                </a:solidFill>
              </a:rPr>
              <a:t>Hive</a:t>
            </a:r>
            <a:r>
              <a:rPr lang="ko-KR" altLang="en-US" dirty="0" smtClean="0">
                <a:solidFill>
                  <a:schemeClr val="tx1"/>
                </a:solidFill>
              </a:rPr>
              <a:t>에 관한 로그나 </a:t>
            </a:r>
            <a:r>
              <a:rPr lang="en-US" altLang="ko-KR" dirty="0" err="1" smtClean="0">
                <a:solidFill>
                  <a:schemeClr val="tx1"/>
                </a:solidFill>
              </a:rPr>
              <a:t>MapREduce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잡</a:t>
            </a:r>
            <a:r>
              <a:rPr lang="ko-KR" altLang="en-US" dirty="0" smtClean="0">
                <a:solidFill>
                  <a:schemeClr val="tx1"/>
                </a:solidFill>
              </a:rPr>
              <a:t> 실행 상태에 대한 정보를 출력하지만</a:t>
            </a:r>
            <a:r>
              <a:rPr lang="en-US" altLang="ko-KR" dirty="0" smtClean="0">
                <a:solidFill>
                  <a:schemeClr val="tx1"/>
                </a:solidFill>
              </a:rPr>
              <a:t>, -s </a:t>
            </a:r>
            <a:r>
              <a:rPr lang="ko-KR" altLang="en-US" dirty="0" smtClean="0">
                <a:solidFill>
                  <a:schemeClr val="tx1"/>
                </a:solidFill>
              </a:rPr>
              <a:t>인수를 지정하면 </a:t>
            </a:r>
            <a:r>
              <a:rPr lang="en-US" altLang="ko-KR" dirty="0" smtClean="0">
                <a:solidFill>
                  <a:schemeClr val="tx1"/>
                </a:solidFill>
              </a:rPr>
              <a:t>silent </a:t>
            </a:r>
            <a:r>
              <a:rPr lang="ko-KR" altLang="en-US" dirty="0" smtClean="0">
                <a:solidFill>
                  <a:schemeClr val="tx1"/>
                </a:solidFill>
              </a:rPr>
              <a:t>모드가 돼서 출력을 억제하는 것이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hive  -</a:t>
            </a:r>
            <a:r>
              <a:rPr lang="en-US" altLang="ko-KR" dirty="0">
                <a:solidFill>
                  <a:schemeClr val="tx1"/>
                </a:solidFill>
              </a:rPr>
              <a:t>s  -e  ‘</a:t>
            </a:r>
            <a:r>
              <a:rPr lang="en-US" altLang="ko-KR" dirty="0" err="1">
                <a:solidFill>
                  <a:schemeClr val="tx1"/>
                </a:solidFill>
              </a:rPr>
              <a:t>HiveSQL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  <a:r>
              <a:rPr lang="en-US" altLang="ko-KR" dirty="0" smtClean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274" y="4120264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명령을 실행함으로써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시작할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SET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관련 속성을 설정 할 수 있다</a:t>
            </a:r>
            <a:r>
              <a:rPr lang="en-US" altLang="ko-KR" dirty="0" smtClean="0"/>
              <a:t>.  (</a:t>
            </a:r>
            <a:r>
              <a:rPr lang="ko-KR" altLang="en-US" dirty="0" smtClean="0"/>
              <a:t>설정한 것은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내에서만 유효하다</a:t>
            </a:r>
            <a:r>
              <a:rPr lang="en-US" altLang="ko-KR" dirty="0" smtClean="0"/>
              <a:t>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4497" y="4942489"/>
            <a:ext cx="10893971" cy="8040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hive&gt; SET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= 20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Hive&gt; SET  </a:t>
            </a:r>
            <a:r>
              <a:rPr lang="en-US" altLang="ko-KR" dirty="0" err="1" smtClean="0">
                <a:solidFill>
                  <a:schemeClr val="tx1"/>
                </a:solidFill>
              </a:rPr>
              <a:t>hive.parallel.queries</a:t>
            </a:r>
            <a:r>
              <a:rPr lang="en-US" altLang="ko-KR" dirty="0" smtClean="0">
                <a:solidFill>
                  <a:schemeClr val="tx1"/>
                </a:solidFill>
              </a:rPr>
              <a:t>=true;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7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명령으로 이용 가능한 리소스를 확인할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!</a:t>
            </a:r>
            <a:r>
              <a:rPr lang="ko-KR" altLang="en-US" dirty="0" smtClean="0"/>
              <a:t>마크를 붙임으로써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명령을 실행할 수 있다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</a:t>
            </a:r>
            <a:r>
              <a:rPr lang="en-US" altLang="ko-KR" dirty="0" smtClean="0"/>
              <a:t>s </a:t>
            </a:r>
            <a:r>
              <a:rPr lang="ko-KR" altLang="en-US" dirty="0" smtClean="0"/>
              <a:t>명령을 사용해서 </a:t>
            </a:r>
            <a:r>
              <a:rPr lang="en-US" altLang="ko-KR" dirty="0" smtClean="0"/>
              <a:t>HDFS </a:t>
            </a:r>
            <a:r>
              <a:rPr lang="ko-KR" altLang="en-US" dirty="0" smtClean="0"/>
              <a:t>조작 관련 명령을 실행 할 </a:t>
            </a:r>
            <a:r>
              <a:rPr lang="ko-KR" altLang="en-US" dirty="0" err="1" smtClean="0"/>
              <a:t>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ㅣㅆ다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</a:t>
            </a:r>
            <a:r>
              <a:rPr lang="en-US" altLang="ko-KR" dirty="0" smtClean="0"/>
              <a:t>xit </a:t>
            </a:r>
            <a:r>
              <a:rPr lang="ko-KR" altLang="en-US" dirty="0" smtClean="0"/>
              <a:t>명령으로 </a:t>
            </a:r>
            <a:r>
              <a:rPr lang="en-US" altLang="ko-KR" dirty="0" smtClean="0"/>
              <a:t>Hive </a:t>
            </a:r>
            <a:r>
              <a:rPr lang="ko-KR" altLang="en-US" dirty="0" err="1" smtClean="0"/>
              <a:t>쉘을</a:t>
            </a:r>
            <a:r>
              <a:rPr lang="ko-KR" altLang="en-US" dirty="0" smtClean="0"/>
              <a:t> 종료할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en-US" altLang="ko-KR" dirty="0" smtClean="0"/>
              <a:t>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678709" y="3114069"/>
            <a:ext cx="10893971" cy="11110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CREATE  DATABASE  db1  ;     or    CREATE  SCHEMA   db1 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USE  db1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SHOW  TABLES;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633715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데이터베이스와 스키마가 동일한 것을 가리킨다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테이블에 데이터를 등록할 때는 입력 데이터가 파일 시스템 상에 있으면 </a:t>
            </a:r>
            <a:r>
              <a:rPr lang="en-US" altLang="ko-KR" dirty="0" smtClean="0"/>
              <a:t>LOAD, </a:t>
            </a:r>
            <a:r>
              <a:rPr lang="ko-KR" altLang="en-US" dirty="0"/>
              <a:t> </a:t>
            </a:r>
            <a:r>
              <a:rPr lang="en-US" altLang="ko-KR" dirty="0" smtClean="0"/>
              <a:t>Hive </a:t>
            </a:r>
            <a:r>
              <a:rPr lang="ko-KR" altLang="en-US" dirty="0" smtClean="0"/>
              <a:t>테이블이면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</a:t>
            </a:r>
            <a:r>
              <a:rPr lang="ko-KR" altLang="en-US" dirty="0" smtClean="0"/>
              <a:t>테이블 데이터를 파일 시스템 상의 파일로 출력할 때도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문을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8" y="2215436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LOAD  DATA  [LOCAL]  INPATH   ‘&lt;</a:t>
            </a:r>
            <a:r>
              <a:rPr lang="ko-KR" altLang="en-US" dirty="0" smtClean="0">
                <a:solidFill>
                  <a:schemeClr val="tx1"/>
                </a:solidFill>
              </a:rPr>
              <a:t>파일 경로</a:t>
            </a:r>
            <a:r>
              <a:rPr lang="en-US" altLang="ko-KR" dirty="0" smtClean="0">
                <a:solidFill>
                  <a:schemeClr val="tx1"/>
                </a:solidFill>
              </a:rPr>
              <a:t>&gt;’  [OVERWRITE]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INTO  TABLE 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[PARTITION  (partcol1 = val1, partcol2=col2,…)]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4391598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은  </a:t>
            </a:r>
            <a:r>
              <a:rPr lang="en-US" altLang="ko-KR" dirty="0" smtClean="0"/>
              <a:t>JOIN,  </a:t>
            </a:r>
            <a:r>
              <a:rPr lang="ko-KR" altLang="en-US" dirty="0" smtClean="0"/>
              <a:t>서브쿼리</a:t>
            </a:r>
            <a:r>
              <a:rPr lang="en-US" altLang="ko-KR" dirty="0" smtClean="0"/>
              <a:t>, UNION ALL</a:t>
            </a:r>
            <a:r>
              <a:rPr lang="ko-KR" altLang="en-US" dirty="0" smtClean="0"/>
              <a:t>을 지원한다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GROUP BY</a:t>
            </a:r>
            <a:r>
              <a:rPr lang="ko-KR" altLang="en-US" dirty="0" smtClean="0"/>
              <a:t>는 </a:t>
            </a:r>
            <a:r>
              <a:rPr lang="ko-KR" altLang="en-US" dirty="0"/>
              <a:t>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에서 처리하지만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처리하도록 명시적으로 지정할 수 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태스크의  메모리 사용량이 늘어날 가능성이 있지만</a:t>
            </a:r>
            <a:r>
              <a:rPr lang="en-US" altLang="ko-KR" dirty="0" smtClean="0"/>
              <a:t>, Map</a:t>
            </a:r>
            <a:r>
              <a:rPr lang="ko-KR" altLang="en-US" dirty="0" smtClean="0"/>
              <a:t>에서 집계할 수 있으므로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로 보내는 </a:t>
            </a:r>
            <a:r>
              <a:rPr lang="ko-KR" altLang="en-US" dirty="0" err="1" smtClean="0"/>
              <a:t>전송량을</a:t>
            </a:r>
            <a:r>
              <a:rPr lang="ko-KR" altLang="en-US" dirty="0" smtClean="0"/>
              <a:t> 줄 일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를 실행하려면 </a:t>
            </a:r>
            <a:r>
              <a:rPr lang="en-US" altLang="ko-KR" dirty="0"/>
              <a:t> </a:t>
            </a:r>
            <a:r>
              <a:rPr lang="en-US" altLang="ko-KR" dirty="0" err="1" smtClean="0"/>
              <a:t>hive.map.agg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ORDER BY</a:t>
            </a:r>
            <a:r>
              <a:rPr lang="ko-KR" altLang="en-US" dirty="0" smtClean="0"/>
              <a:t>로 출력 결과 전체를 정렬할  때는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수가 하나로 제한한다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를 지정하면 </a:t>
            </a:r>
            <a:r>
              <a:rPr lang="en-US" altLang="ko-KR" dirty="0"/>
              <a:t>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를 다수 동작시킬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처리 결과를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내에 정렬한다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78707" y="3234940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INSERT  OVERWRITE  TABLE  &lt;</a:t>
            </a:r>
            <a:r>
              <a:rPr lang="ko-KR" altLang="en-US" dirty="0" err="1" smtClean="0">
                <a:solidFill>
                  <a:schemeClr val="tx1"/>
                </a:solidFill>
              </a:rPr>
              <a:t>테이블명</a:t>
            </a:r>
            <a:r>
              <a:rPr lang="en-US" altLang="ko-KR" dirty="0" smtClean="0">
                <a:solidFill>
                  <a:schemeClr val="tx1"/>
                </a:solidFill>
              </a:rPr>
              <a:t>&gt;  [</a:t>
            </a:r>
            <a:r>
              <a:rPr lang="en-US" altLang="ko-KR" dirty="0">
                <a:solidFill>
                  <a:schemeClr val="tx1"/>
                </a:solidFill>
              </a:rPr>
              <a:t>PARTITION  (partcol1 = val1, partcol2=col2,…)]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[IF  NOT  EXISTS]]  &lt;SELECT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 FROM  &lt;FROM </a:t>
            </a:r>
            <a:r>
              <a:rPr lang="ko-KR" altLang="en-US" dirty="0" smtClean="0">
                <a:solidFill>
                  <a:schemeClr val="tx1"/>
                </a:solidFill>
              </a:rPr>
              <a:t>구</a:t>
            </a:r>
            <a:r>
              <a:rPr lang="en-US" altLang="ko-KR" dirty="0" smtClean="0">
                <a:solidFill>
                  <a:schemeClr val="tx1"/>
                </a:solidFill>
              </a:rPr>
              <a:t>&gt; ;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SORT By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Shuffle </a:t>
            </a:r>
            <a:r>
              <a:rPr lang="ko-KR" altLang="en-US" dirty="0" smtClean="0"/>
              <a:t>정렬 기능을 이용한다</a:t>
            </a:r>
            <a:r>
              <a:rPr lang="en-US" altLang="ko-KR" dirty="0" smtClean="0"/>
              <a:t>. Shuffle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Reduce </a:t>
            </a:r>
            <a:r>
              <a:rPr lang="ko-KR" altLang="en-US" dirty="0" smtClean="0"/>
              <a:t>처리 단위로 실행되기 때문에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문과 같이 모든 데이터를 정렬한 결과를 얻을 수 없다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6" y="1727467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  FROM  table1  SORT BY col1  ASC;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896" y="2972702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</a:t>
            </a:r>
            <a:r>
              <a:rPr lang="ko-KR" altLang="en-US" dirty="0" smtClean="0"/>
              <a:t>문의 출력 건수를 </a:t>
            </a:r>
            <a:r>
              <a:rPr lang="en-US" altLang="ko-KR" dirty="0" smtClean="0"/>
              <a:t>LIMIT</a:t>
            </a:r>
            <a:r>
              <a:rPr lang="ko-KR" altLang="en-US" dirty="0"/>
              <a:t> </a:t>
            </a:r>
            <a:r>
              <a:rPr lang="ko-KR" altLang="en-US" dirty="0" smtClean="0"/>
              <a:t>구로 제한할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489521" y="3590511"/>
            <a:ext cx="10893971" cy="7484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SET  </a:t>
            </a:r>
            <a:r>
              <a:rPr lang="en-US" altLang="ko-KR" dirty="0" err="1" smtClean="0">
                <a:solidFill>
                  <a:schemeClr val="tx1"/>
                </a:solidFill>
              </a:rPr>
              <a:t>mapred.reduce.tasks</a:t>
            </a:r>
            <a:r>
              <a:rPr lang="en-US" altLang="ko-KR" dirty="0" smtClean="0">
                <a:solidFill>
                  <a:schemeClr val="tx1"/>
                </a:solidFill>
              </a:rPr>
              <a:t> = 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SELECT  *  FROM  table1  SORT BY  col1  DESC  LIMIT 5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375774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특정 행을 어떤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보낼지 제어하고 싶을 때는 </a:t>
            </a:r>
            <a:r>
              <a:rPr lang="en-US" altLang="ko-KR" dirty="0" smtClean="0"/>
              <a:t>CLUSTER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DISTRIBUTE BY</a:t>
            </a:r>
            <a:r>
              <a:rPr lang="ko-KR" altLang="en-US" dirty="0" smtClean="0"/>
              <a:t>를 이용한다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6889" y="451246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정렬한 결과를 상위 다섯 건만 출력하려면</a:t>
            </a:r>
            <a:r>
              <a:rPr lang="en-US" altLang="ko-KR" dirty="0" smtClean="0"/>
              <a:t>, SET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수를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제한한 후에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 건수를 </a:t>
            </a:r>
            <a:r>
              <a:rPr lang="en-US" altLang="ko-KR" dirty="0" smtClean="0"/>
              <a:t>LIMIT</a:t>
            </a:r>
            <a:r>
              <a:rPr lang="ko-KR" altLang="en-US" dirty="0" smtClean="0"/>
              <a:t>로 제한한다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888" y="5284978"/>
            <a:ext cx="116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부분에 자바의 정규 </a:t>
            </a:r>
            <a:r>
              <a:rPr lang="ko-KR" altLang="en-US" dirty="0" err="1" smtClean="0"/>
              <a:t>표현식을</a:t>
            </a:r>
            <a:r>
              <a:rPr lang="ko-KR" altLang="en-US" dirty="0" smtClean="0"/>
              <a:t> 기술 할 수 있다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1920" y="5754413"/>
            <a:ext cx="10893971" cy="4256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  ‘(</a:t>
            </a:r>
            <a:r>
              <a:rPr lang="en-US" altLang="ko-KR" dirty="0" err="1" smtClean="0">
                <a:solidFill>
                  <a:schemeClr val="tx1"/>
                </a:solidFill>
              </a:rPr>
              <a:t>ds|hr</a:t>
            </a:r>
            <a:r>
              <a:rPr lang="en-US" altLang="ko-KR" dirty="0" smtClean="0">
                <a:solidFill>
                  <a:schemeClr val="tx1"/>
                </a:solidFill>
              </a:rPr>
              <a:t>)?+.+’    FROM  sales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896" y="100943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Col1</a:t>
            </a:r>
            <a:r>
              <a:rPr lang="ko-KR" altLang="en-US" dirty="0" smtClean="0"/>
              <a:t>의 값이 같은 것은 동일 </a:t>
            </a:r>
            <a:r>
              <a:rPr lang="en-US" altLang="ko-KR" dirty="0" smtClean="0"/>
              <a:t>reducer</a:t>
            </a:r>
            <a:r>
              <a:rPr lang="ko-KR" altLang="en-US" dirty="0" smtClean="0"/>
              <a:t>로 처리 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78703" y="147935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521" y="3972965"/>
            <a:ext cx="10893971" cy="5395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SELECT  col1,  col2   FROM  table1  CLUSTER  BY col1 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6" y="2191108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에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를 부여하면 </a:t>
            </a:r>
            <a:r>
              <a:rPr lang="en-US" altLang="ko-KR" dirty="0" smtClean="0"/>
              <a:t>Reducer </a:t>
            </a:r>
            <a:r>
              <a:rPr lang="ko-KR" altLang="en-US" dirty="0" smtClean="0"/>
              <a:t>출력을 정렬할 수 있다 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6898" y="4822597"/>
            <a:ext cx="1125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</a:t>
            </a:r>
            <a:r>
              <a:rPr lang="ko-KR" altLang="en-US" dirty="0" smtClean="0"/>
              <a:t>에서는 내부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 결합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크로스 결합을 이용할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안에 </a:t>
            </a:r>
            <a:r>
              <a:rPr lang="en-US" altLang="ko-KR" dirty="0" smtClean="0"/>
              <a:t>NOT </a:t>
            </a:r>
            <a:r>
              <a:rPr lang="ko-KR" altLang="en-US" dirty="0" smtClean="0"/>
              <a:t>조건을 기술할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WHERE </a:t>
            </a:r>
            <a:r>
              <a:rPr lang="ko-KR" altLang="en-US" dirty="0" smtClean="0"/>
              <a:t>구내의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EXISTS </a:t>
            </a:r>
            <a:r>
              <a:rPr lang="ko-KR" altLang="en-US" dirty="0" smtClean="0"/>
              <a:t>서브 쿼리는 </a:t>
            </a:r>
            <a:r>
              <a:rPr lang="en-US" altLang="ko-KR" dirty="0" smtClean="0"/>
              <a:t>Hive</a:t>
            </a:r>
            <a:r>
              <a:rPr lang="ko-KR" altLang="en-US" dirty="0" smtClean="0"/>
              <a:t>에서 지원하지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동일 처리를 구현하려면 </a:t>
            </a:r>
            <a:r>
              <a:rPr lang="en-US" altLang="ko-KR" dirty="0" smtClean="0"/>
              <a:t>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사용하면 된다</a:t>
            </a:r>
            <a:r>
              <a:rPr lang="en-US" altLang="ko-KR" dirty="0" smtClean="0"/>
              <a:t>. 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41920" y="2584990"/>
            <a:ext cx="10893971" cy="496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table1  DISTRIBUTE BY col1  SORT BY  col1  ASC,  col2  DESC;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DISTRIBUTE  BY</a:t>
            </a:r>
            <a:r>
              <a:rPr lang="ko-KR" altLang="en-US" dirty="0" smtClean="0"/>
              <a:t>와  </a:t>
            </a:r>
            <a:r>
              <a:rPr lang="en-US" altLang="ko-KR" dirty="0" smtClean="0"/>
              <a:t>SORT BY</a:t>
            </a:r>
            <a:r>
              <a:rPr lang="ko-KR" altLang="en-US" dirty="0" smtClean="0"/>
              <a:t>가 같은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지정해야 한다면</a:t>
            </a:r>
            <a:r>
              <a:rPr lang="en-US" altLang="ko-KR" dirty="0" smtClean="0"/>
              <a:t>,  CLUSTER BY</a:t>
            </a:r>
            <a:r>
              <a:rPr lang="ko-KR" altLang="en-US" dirty="0" smtClean="0"/>
              <a:t>를 사용해 동일한 기능을  간단히 구현할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35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Hive QL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714970" y="1774208"/>
            <a:ext cx="10893971" cy="1058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table1.col1,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table1.col2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FROM  table1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LEFT  SEMI  JOIN  table2  ON  (table1.col1 = table2.col1);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898" y="975811"/>
            <a:ext cx="11255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 SEMI  LEFT </a:t>
            </a:r>
            <a:r>
              <a:rPr lang="ko-KR" altLang="en-US" dirty="0"/>
              <a:t> </a:t>
            </a:r>
            <a:r>
              <a:rPr lang="en-US" altLang="ko-KR" dirty="0" smtClean="0"/>
              <a:t>JOIN</a:t>
            </a:r>
            <a:r>
              <a:rPr lang="ko-KR" altLang="en-US" dirty="0" smtClean="0"/>
              <a:t>을 사용할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테이블은 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구에서 사용할 수 없고 </a:t>
            </a:r>
            <a:r>
              <a:rPr lang="en-US" altLang="ko-KR" dirty="0" smtClean="0"/>
              <a:t>ON </a:t>
            </a:r>
            <a:r>
              <a:rPr lang="ko-KR" altLang="en-US" dirty="0" smtClean="0"/>
              <a:t>구 내에서만 표현할 수 있다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552061" y="4366493"/>
            <a:ext cx="10893971" cy="17820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SELECT  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col2  FROM  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</a:t>
            </a:r>
            <a:r>
              <a:rPr lang="en-US" altLang="ko-KR" dirty="0" smtClean="0">
                <a:solidFill>
                  <a:schemeClr val="tx1"/>
                </a:solidFill>
              </a:rPr>
              <a:t>  input1 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         UNION  ALL col1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SELECT  </a:t>
            </a:r>
            <a:r>
              <a:rPr lang="en-US" altLang="ko-KR" dirty="0">
                <a:solidFill>
                  <a:schemeClr val="tx1"/>
                </a:solidFill>
              </a:rPr>
              <a:t>col1,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col2  FROM  </a:t>
            </a:r>
            <a:r>
              <a:rPr lang="en-US" altLang="ko-KR" dirty="0" smtClean="0">
                <a:solidFill>
                  <a:schemeClr val="tx1"/>
                </a:solidFill>
              </a:rPr>
              <a:t>input2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 smtClean="0">
                <a:solidFill>
                  <a:schemeClr val="tx1"/>
                </a:solidFill>
              </a:rPr>
              <a:t> 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6897" y="3257908"/>
            <a:ext cx="1125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Hive QL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을 이용할 수 있다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UNION ALL </a:t>
            </a:r>
            <a:r>
              <a:rPr lang="ko-KR" altLang="en-US" dirty="0" smtClean="0"/>
              <a:t>구를 사용하는 경우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문에서 지정한 </a:t>
            </a:r>
            <a:r>
              <a:rPr lang="ko-KR" altLang="en-US" dirty="0" err="1" smtClean="0"/>
              <a:t>컬럼은</a:t>
            </a:r>
            <a:r>
              <a:rPr lang="ko-KR" altLang="en-US" dirty="0" smtClean="0"/>
              <a:t> 동일 </a:t>
            </a:r>
            <a:r>
              <a:rPr lang="ko-KR" altLang="en-US" dirty="0" err="1" smtClean="0"/>
              <a:t>데이터형이어야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HiveQL</a:t>
            </a:r>
            <a:r>
              <a:rPr lang="ko-KR" altLang="en-US" dirty="0" smtClean="0"/>
              <a:t>에서는 상위 계층의 </a:t>
            </a:r>
            <a:r>
              <a:rPr lang="en-US" altLang="ko-KR" dirty="0" smtClean="0"/>
              <a:t>UNION ALL</a:t>
            </a:r>
            <a:r>
              <a:rPr lang="ko-KR" altLang="en-US" dirty="0" smtClean="0"/>
              <a:t>은 지원하지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서브 쿼리 내부에서 이용합니다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95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/>
              <a:t>RDBMS </a:t>
            </a:r>
            <a:r>
              <a:rPr lang="en-US" altLang="ko-KR" b="1" dirty="0" err="1"/>
              <a:t>mysql</a:t>
            </a:r>
            <a:r>
              <a:rPr lang="ko-KR" altLang="en-US" b="1" dirty="0" smtClean="0"/>
              <a:t>설치</a:t>
            </a:r>
            <a:endParaRPr lang="en-US" altLang="ko-KR" b="1" dirty="0"/>
          </a:p>
          <a:p>
            <a:r>
              <a:rPr lang="en-US" altLang="ko-KR" dirty="0"/>
              <a:t>http://dev.mysql.com/get/mysql-community-release-el6-5.noarch.rpm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정상적으로 </a:t>
            </a:r>
            <a:r>
              <a:rPr lang="ko-KR" altLang="en-US" dirty="0"/>
              <a:t>내려 받았다면 아래 명령을 실행해서 </a:t>
            </a:r>
            <a:r>
              <a:rPr lang="en-US" altLang="ko-KR" dirty="0"/>
              <a:t>MySQL </a:t>
            </a:r>
            <a:r>
              <a:rPr lang="ko-KR" altLang="en-US" dirty="0"/>
              <a:t>저장소를 서버에 등록한다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</a:p>
          <a:p>
            <a:r>
              <a:rPr lang="en-US" altLang="ko-KR" dirty="0"/>
              <a:t>$ password : </a:t>
            </a:r>
          </a:p>
          <a:p>
            <a:r>
              <a:rPr lang="en-US" altLang="ko-KR" dirty="0"/>
              <a:t>$ rpm -</a:t>
            </a:r>
            <a:r>
              <a:rPr lang="en-US" altLang="ko-KR" dirty="0" err="1"/>
              <a:t>ivh</a:t>
            </a:r>
            <a:r>
              <a:rPr lang="en-US" altLang="ko-KR" dirty="0"/>
              <a:t> mysql-community-release-el6-5.noarch.rpm</a:t>
            </a:r>
          </a:p>
          <a:p>
            <a:endParaRPr lang="en-US" altLang="ko-KR" dirty="0"/>
          </a:p>
          <a:p>
            <a:r>
              <a:rPr lang="ko-KR" altLang="en-US" dirty="0" smtClean="0"/>
              <a:t>올바르게 </a:t>
            </a:r>
            <a:r>
              <a:rPr lang="ko-KR" altLang="en-US" dirty="0"/>
              <a:t>설치됐다면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 </a:t>
            </a:r>
            <a:r>
              <a:rPr lang="ko-KR" altLang="en-US" dirty="0"/>
              <a:t>디렉터리 안에 </a:t>
            </a:r>
            <a:r>
              <a:rPr lang="en-US" altLang="ko-KR" dirty="0" err="1"/>
              <a:t>mysql-community.repo</a:t>
            </a:r>
            <a:r>
              <a:rPr lang="ko-KR" altLang="en-US" dirty="0"/>
              <a:t>파일과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-community-</a:t>
            </a:r>
            <a:r>
              <a:rPr lang="en-US" altLang="ko-KR" dirty="0" err="1" smtClean="0"/>
              <a:t>source.repo</a:t>
            </a:r>
            <a:r>
              <a:rPr lang="ko-KR" altLang="en-US" dirty="0"/>
              <a:t>파일이 생성되어 있을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 -la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yum.repos.d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en-US" altLang="ko-KR" b="1" dirty="0"/>
              <a:t>5.6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$ yum install </a:t>
            </a:r>
            <a:r>
              <a:rPr lang="en-US" altLang="ko-KR" dirty="0" err="1"/>
              <a:t>mysql</a:t>
            </a:r>
            <a:r>
              <a:rPr lang="en-US" altLang="ko-KR" dirty="0"/>
              <a:t>-server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MySQL </a:t>
            </a:r>
            <a:r>
              <a:rPr lang="ko-KR" altLang="en-US" b="1" dirty="0"/>
              <a:t>설치확인 </a:t>
            </a:r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mysql</a:t>
            </a:r>
            <a:endParaRPr lang="en-US" altLang="ko-KR" dirty="0"/>
          </a:p>
          <a:p>
            <a:r>
              <a:rPr lang="en-US" altLang="ko-KR" dirty="0"/>
              <a:t>$ ls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mysqld</a:t>
            </a:r>
            <a:endParaRPr lang="en-US" altLang="ko-KR" dirty="0"/>
          </a:p>
          <a:p>
            <a:r>
              <a:rPr lang="en-US" altLang="ko-KR" dirty="0"/>
              <a:t>	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service </a:t>
            </a:r>
            <a:r>
              <a:rPr lang="en-US" altLang="ko-KR" dirty="0" err="1"/>
              <a:t>mysqld</a:t>
            </a:r>
            <a:r>
              <a:rPr lang="en-US" altLang="ko-KR" dirty="0"/>
              <a:t> start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en-US" altLang="ko-KR" dirty="0"/>
              <a:t>--version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anp</a:t>
            </a:r>
            <a:r>
              <a:rPr lang="en-US" altLang="ko-KR" dirty="0"/>
              <a:t> | grep </a:t>
            </a:r>
            <a:r>
              <a:rPr lang="en-US" altLang="ko-KR" dirty="0" err="1"/>
              <a:t>mysql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03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/>
              <a:t>metastore</a:t>
            </a:r>
            <a:r>
              <a:rPr lang="ko-KR" altLang="en-US" b="1" dirty="0"/>
              <a:t>로 사용할 </a:t>
            </a:r>
            <a:r>
              <a:rPr lang="en-US" altLang="ko-KR" b="1" dirty="0" err="1"/>
              <a:t>mysql</a:t>
            </a:r>
            <a:r>
              <a:rPr lang="ko-KR" altLang="en-US" b="1" dirty="0"/>
              <a:t>의 </a:t>
            </a:r>
            <a:r>
              <a:rPr lang="en-US" altLang="ko-KR" b="1" dirty="0"/>
              <a:t>port</a:t>
            </a:r>
            <a:r>
              <a:rPr lang="ko-KR" altLang="en-US" b="1" dirty="0"/>
              <a:t>를 방화벽 허용 </a:t>
            </a:r>
            <a:r>
              <a:rPr lang="en-US" altLang="ko-KR" b="1" dirty="0"/>
              <a:t>port</a:t>
            </a:r>
            <a:r>
              <a:rPr lang="ko-KR" altLang="en-US" b="1" dirty="0"/>
              <a:t>로 설정</a:t>
            </a:r>
            <a:r>
              <a:rPr lang="ko-KR" altLang="en-US" dirty="0"/>
              <a:t>	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</a:t>
            </a:r>
            <a:r>
              <a:rPr lang="en-US" altLang="ko-KR" dirty="0" err="1"/>
              <a:t>iptables</a:t>
            </a:r>
            <a:endParaRPr lang="en-US" altLang="ko-KR" dirty="0"/>
          </a:p>
          <a:p>
            <a:r>
              <a:rPr lang="en-US" altLang="ko-KR" dirty="0"/>
              <a:t>-A INPUT -m state --state NEW -m </a:t>
            </a:r>
            <a:r>
              <a:rPr lang="en-US" altLang="ko-KR" dirty="0" err="1"/>
              <a:t>tcp</a:t>
            </a:r>
            <a:r>
              <a:rPr lang="en-US" altLang="ko-KR" dirty="0"/>
              <a:t> -p </a:t>
            </a:r>
            <a:r>
              <a:rPr lang="en-US" altLang="ko-KR" dirty="0" err="1"/>
              <a:t>tcp</a:t>
            </a:r>
            <a:r>
              <a:rPr lang="en-US" altLang="ko-KR" dirty="0"/>
              <a:t> --</a:t>
            </a:r>
            <a:r>
              <a:rPr lang="en-US" altLang="ko-KR" dirty="0" err="1"/>
              <a:t>dport</a:t>
            </a:r>
            <a:r>
              <a:rPr lang="en-US" altLang="ko-KR" dirty="0"/>
              <a:t> 3306 -j ACCEPT</a:t>
            </a:r>
          </a:p>
          <a:p>
            <a:r>
              <a:rPr lang="en-US" altLang="ko-KR" dirty="0"/>
              <a:t>service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r>
              <a:rPr lang="en-US" altLang="ko-KR" b="1" dirty="0"/>
              <a:t>2.hive </a:t>
            </a:r>
            <a:r>
              <a:rPr lang="ko-KR" altLang="en-US" b="1" dirty="0"/>
              <a:t>다운로드 및 설치 </a:t>
            </a:r>
            <a:endParaRPr lang="en-US" altLang="ko-KR" b="1" dirty="0"/>
          </a:p>
          <a:p>
            <a:r>
              <a:rPr lang="ko-KR" altLang="en-US" dirty="0" err="1"/>
              <a:t>하이브를</a:t>
            </a:r>
            <a:r>
              <a:rPr lang="ko-KR" altLang="en-US" dirty="0"/>
              <a:t> 사용하려면 </a:t>
            </a:r>
            <a:r>
              <a:rPr lang="ko-KR" altLang="en-US" dirty="0" err="1"/>
              <a:t>하둡이</a:t>
            </a:r>
            <a:r>
              <a:rPr lang="ko-KR" altLang="en-US" dirty="0"/>
              <a:t> 반드시 설치되어 </a:t>
            </a:r>
            <a:r>
              <a:rPr lang="ko-KR" altLang="en-US" dirty="0" err="1"/>
              <a:t>있어야한다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아파치 </a:t>
            </a:r>
            <a:r>
              <a:rPr lang="ko-KR" altLang="en-US" dirty="0" err="1"/>
              <a:t>하이브</a:t>
            </a:r>
            <a:r>
              <a:rPr lang="ko-KR" altLang="en-US" dirty="0"/>
              <a:t> 다운로드 사이트에 접속하여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http://www.apache.org/dyn/closer.cgi/hive/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Desktop]$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Password: 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~]# cd 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tar -</a:t>
            </a:r>
            <a:r>
              <a:rPr lang="en-US" altLang="ko-KR" dirty="0" err="1"/>
              <a:t>xvf</a:t>
            </a:r>
            <a:r>
              <a:rPr lang="en-US" altLang="ko-KR" dirty="0"/>
              <a:t> 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/Downloads/apache-hive-1.1.1-bin.tar.gz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apache-hive-1.1.1-bin/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ln -s apache-hive-1.1.1-bin/ 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</a:t>
            </a:r>
            <a:r>
              <a:rPr lang="en-US" altLang="ko-KR" dirty="0" smtClean="0"/>
              <a:t>l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0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hive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ls -l</a:t>
            </a:r>
          </a:p>
          <a:p>
            <a:endParaRPr lang="en-US" altLang="ko-KR" dirty="0"/>
          </a:p>
          <a:p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export HIVE_HOME=/</a:t>
            </a:r>
            <a:r>
              <a:rPr lang="en-US" altLang="ko-KR" dirty="0" err="1"/>
              <a:t>usr</a:t>
            </a:r>
            <a:r>
              <a:rPr lang="en-US" altLang="ko-KR" dirty="0"/>
              <a:t>/local/hive</a:t>
            </a:r>
          </a:p>
          <a:p>
            <a:r>
              <a:rPr lang="en-US" altLang="ko-KR" dirty="0"/>
              <a:t>export PATH=$PATH:$JAVA_HOME/bin:$HADOOP_HOME/bin:$PIG_INSTALL/bin:$HIVE_HOME/bin: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사용할 </a:t>
            </a:r>
            <a:r>
              <a:rPr lang="en-US" altLang="ko-KR" b="1" dirty="0"/>
              <a:t>HDFS </a:t>
            </a:r>
            <a:r>
              <a:rPr lang="ko-KR" altLang="en-US" b="1" dirty="0"/>
              <a:t>에 </a:t>
            </a:r>
            <a:r>
              <a:rPr lang="ko-KR" altLang="en-US" b="1" dirty="0" err="1"/>
              <a:t>디렉토리</a:t>
            </a:r>
            <a:r>
              <a:rPr lang="ko-KR" altLang="en-US" b="1" dirty="0"/>
              <a:t> 구성하기 </a:t>
            </a:r>
          </a:p>
          <a:p>
            <a:endParaRPr lang="ko-KR" altLang="en-US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/</a:t>
            </a:r>
            <a:r>
              <a:rPr lang="en-US" altLang="ko-KR" dirty="0" err="1"/>
              <a:t>tmp</a:t>
            </a:r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en-US" altLang="ko-KR" dirty="0"/>
              <a:t> fs -</a:t>
            </a:r>
            <a:r>
              <a:rPr lang="en-US" altLang="ko-KR" dirty="0" err="1"/>
              <a:t>mkdir</a:t>
            </a:r>
            <a:r>
              <a:rPr lang="en-US" altLang="ko-KR" dirty="0"/>
              <a:t> -R /user/hive/warehouse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 </a:t>
            </a:r>
            <a:r>
              <a:rPr lang="en-US" altLang="ko-KR" b="1" dirty="0"/>
              <a:t>hive-env.sh </a:t>
            </a:r>
            <a:r>
              <a:rPr lang="ko-KR" altLang="en-US" b="1" dirty="0"/>
              <a:t>생성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</a:t>
            </a:r>
            <a:r>
              <a:rPr lang="en-US" altLang="ko-KR" dirty="0" err="1"/>
              <a:t>env.sh.template</a:t>
            </a:r>
            <a:r>
              <a:rPr lang="en-US" altLang="ko-KR" dirty="0"/>
              <a:t>  hive-env.sh</a:t>
            </a:r>
          </a:p>
          <a:p>
            <a:r>
              <a:rPr lang="en-US" altLang="ko-KR" dirty="0"/>
              <a:t>$vi hive-env.sh</a:t>
            </a:r>
          </a:p>
          <a:p>
            <a:r>
              <a:rPr lang="en-US" altLang="ko-KR" dirty="0"/>
              <a:t>HADOOP_HOME=/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hive-env.sh</a:t>
            </a:r>
            <a:endParaRPr lang="en-US" altLang="ko-KR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88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04496" y="1545021"/>
            <a:ext cx="10893971" cy="48873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hive.metastore.local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javax.jdo.option.ConnectionURL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jdbc:mysql</a:t>
            </a:r>
            <a:r>
              <a:rPr lang="en-US" altLang="ko-KR" dirty="0">
                <a:solidFill>
                  <a:schemeClr val="tx1"/>
                </a:solidFill>
              </a:rPr>
              <a:t>://localhost:3306/</a:t>
            </a:r>
            <a:r>
              <a:rPr lang="en-US" altLang="ko-KR" dirty="0" err="1">
                <a:solidFill>
                  <a:schemeClr val="tx1"/>
                </a:solidFill>
              </a:rPr>
              <a:t>metastore_db?createDatabaseIfNotExist</a:t>
            </a:r>
            <a:r>
              <a:rPr lang="en-US" altLang="ko-KR" dirty="0">
                <a:solidFill>
                  <a:schemeClr val="tx1"/>
                </a:solidFill>
              </a:rPr>
              <a:t>=true&lt;/value&gt;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&lt;description&gt;JDBC connect string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javax.jdo.option.ConnectionDriverName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</a:t>
            </a:r>
            <a:r>
              <a:rPr lang="en-US" altLang="ko-KR" dirty="0" err="1">
                <a:solidFill>
                  <a:schemeClr val="tx1"/>
                </a:solidFill>
              </a:rPr>
              <a:t>com.mysql.jdbc.Driver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&lt;description&gt;Driver class name for a JDBC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</p:txBody>
      </p:sp>
    </p:spTree>
    <p:extLst>
      <p:ext uri="{BB962C8B-B14F-4D97-AF65-F5344CB8AC3E}">
        <p14:creationId xmlns:p14="http://schemas.microsoft.com/office/powerpoint/2010/main" val="102806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선형적인 </a:t>
            </a:r>
            <a:r>
              <a:rPr lang="ko-KR" altLang="en-US" sz="2000" dirty="0" err="1"/>
              <a:t>확장성</a:t>
            </a:r>
            <a:r>
              <a:rPr lang="ko-KR" altLang="en-US" sz="2000" dirty="0"/>
              <a:t> 제공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스토리지 용량 증설을 위해서는 스토리지로 사용할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장비를 추가하고 </a:t>
            </a:r>
            <a:r>
              <a:rPr lang="en-US" altLang="ko-KR" sz="2000" dirty="0"/>
              <a:t>Hadoop</a:t>
            </a:r>
            <a:r>
              <a:rPr lang="ko-KR" altLang="en-US" sz="2000" dirty="0"/>
              <a:t>의 데이터 </a:t>
            </a:r>
            <a:r>
              <a:rPr lang="ko-KR" altLang="en-US" sz="2000" dirty="0" err="1"/>
              <a:t>노드만</a:t>
            </a:r>
            <a:r>
              <a:rPr lang="ko-KR" altLang="en-US" sz="2000" dirty="0"/>
              <a:t> 실행해 주면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시스템에서 자동으로 </a:t>
            </a:r>
            <a:r>
              <a:rPr lang="ko-KR" altLang="en-US" sz="2000" dirty="0" smtClean="0"/>
              <a:t>인식합니다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글로벌 네임스페이스 제공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파일에 대한 유일한 식별 단위를 가질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글로벌 네임스페이스를 </a:t>
            </a:r>
            <a:r>
              <a:rPr lang="ko-KR" altLang="en-US" sz="2000" dirty="0" smtClean="0"/>
              <a:t>이용하면 </a:t>
            </a:r>
            <a:r>
              <a:rPr lang="ko-KR" altLang="en-US" sz="2000" dirty="0"/>
              <a:t>시스템 간의 파일 데이터에 대한 중복 저장 등 파일 공유 등의 문제를 쉽게 해결할 </a:t>
            </a:r>
            <a:r>
              <a:rPr lang="ko-KR" altLang="en-US" sz="2000" dirty="0" err="1" smtClean="0"/>
              <a:t>수있습니다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비용절감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전체 처리 용량 증가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분산된 서버의 디스크를 </a:t>
            </a:r>
            <a:r>
              <a:rPr lang="ko-KR" altLang="en-US" sz="2000" dirty="0" smtClean="0"/>
              <a:t>이용하기 때문에 </a:t>
            </a:r>
            <a:r>
              <a:rPr lang="ko-KR" altLang="en-US" sz="2000" dirty="0"/>
              <a:t>네트 워크</a:t>
            </a:r>
            <a:r>
              <a:rPr lang="en-US" altLang="ko-KR" sz="2000" dirty="0"/>
              <a:t>, </a:t>
            </a:r>
            <a:r>
              <a:rPr lang="ko-KR" altLang="en-US" sz="2000" dirty="0"/>
              <a:t>디스크 </a:t>
            </a:r>
            <a:r>
              <a:rPr lang="en-US" altLang="ko-KR" sz="2000" dirty="0"/>
              <a:t>I/O </a:t>
            </a:r>
            <a:r>
              <a:rPr lang="ko-KR" altLang="en-US" sz="2000" dirty="0"/>
              <a:t>등이 각 서버로 분산됩니다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따라서 동일한 용량의 스토리지 </a:t>
            </a:r>
            <a:r>
              <a:rPr lang="ko-KR" altLang="en-US" sz="2000" dirty="0" smtClean="0"/>
              <a:t>솔루션을 </a:t>
            </a:r>
            <a:r>
              <a:rPr lang="ko-KR" altLang="en-US" sz="2000" dirty="0"/>
              <a:t>구축할 경우 전체 처리 용량은 증가합니다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데이터분석 처리에 활용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분석용 데이터를 </a:t>
            </a:r>
            <a:r>
              <a:rPr lang="en-US" altLang="ko-KR" sz="2000" dirty="0"/>
              <a:t>Hadoop </a:t>
            </a:r>
            <a:r>
              <a:rPr lang="ko-KR" altLang="en-US" sz="2000" dirty="0"/>
              <a:t>파일 시스템에 저장하고 </a:t>
            </a:r>
            <a:r>
              <a:rPr lang="ko-KR" altLang="en-US" sz="2000" dirty="0" err="1"/>
              <a:t>맵리듀스라는</a:t>
            </a:r>
            <a:r>
              <a:rPr lang="ko-KR" altLang="en-US" sz="2000" dirty="0"/>
              <a:t> 분산</a:t>
            </a:r>
            <a:r>
              <a:rPr lang="en-US" altLang="ko-KR" sz="2000" dirty="0"/>
              <a:t>/</a:t>
            </a:r>
            <a:r>
              <a:rPr lang="ko-KR" altLang="en-US" sz="2000" dirty="0"/>
              <a:t>병렬 처리 </a:t>
            </a:r>
            <a:r>
              <a:rPr lang="ko-KR" altLang="en-US" sz="2000" dirty="0" smtClean="0"/>
              <a:t>프레임워크를 이용해 </a:t>
            </a:r>
            <a:r>
              <a:rPr lang="ko-KR" altLang="en-US" sz="2000" dirty="0"/>
              <a:t>빠르게 분석하는 데 주로 활용 중입니다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92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HIVE_HOME/</a:t>
            </a:r>
            <a:r>
              <a:rPr lang="en-US" altLang="ko-KR" b="1" dirty="0" err="1" smtClean="0"/>
              <a:t>conf</a:t>
            </a:r>
            <a:r>
              <a:rPr lang="en-US" altLang="ko-KR" b="1" dirty="0" smtClean="0"/>
              <a:t> </a:t>
            </a:r>
            <a:r>
              <a:rPr lang="ko-KR" altLang="en-US" b="1" dirty="0"/>
              <a:t>에 </a:t>
            </a:r>
            <a:r>
              <a:rPr lang="en-US" altLang="ko-KR" b="1" dirty="0"/>
              <a:t>hive-site.xml </a:t>
            </a:r>
            <a:r>
              <a:rPr lang="ko-KR" altLang="en-US" b="1" dirty="0"/>
              <a:t>을 생성 및 작성한다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78709" y="1449845"/>
            <a:ext cx="10893971" cy="32949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javax.jdo.option.ConnectionUserName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&lt;description&gt;username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&lt;name&gt;</a:t>
            </a:r>
            <a:r>
              <a:rPr lang="en-US" altLang="ko-KR" dirty="0" err="1">
                <a:solidFill>
                  <a:schemeClr val="tx1"/>
                </a:solidFill>
              </a:rPr>
              <a:t>javax.jdo.option.ConnectionPassword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&lt;value&gt;hive&lt;/value&gt;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&lt;description&gt;password to use against </a:t>
            </a:r>
            <a:r>
              <a:rPr lang="en-US" altLang="ko-KR" dirty="0" err="1">
                <a:solidFill>
                  <a:schemeClr val="tx1"/>
                </a:solidFill>
              </a:rPr>
              <a:t>metastore</a:t>
            </a:r>
            <a:r>
              <a:rPr lang="en-US" altLang="ko-KR" dirty="0">
                <a:solidFill>
                  <a:schemeClr val="tx1"/>
                </a:solidFill>
              </a:rPr>
              <a:t> database&lt;/description&gt;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8155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로그파일 </a:t>
            </a:r>
            <a:r>
              <a:rPr lang="ko-KR" altLang="en-US" b="1" dirty="0"/>
              <a:t>생성</a:t>
            </a:r>
            <a:r>
              <a:rPr lang="en-US" altLang="ko-KR" b="1" dirty="0"/>
              <a:t>, </a:t>
            </a:r>
            <a:r>
              <a:rPr lang="ko-KR" altLang="en-US" b="1" dirty="0"/>
              <a:t>설정 변경</a:t>
            </a:r>
          </a:p>
          <a:p>
            <a:r>
              <a:rPr lang="en-US" altLang="ko-KR" dirty="0"/>
              <a:t>$cd /</a:t>
            </a:r>
            <a:r>
              <a:rPr lang="en-US" altLang="ko-KR" dirty="0" err="1"/>
              <a:t>usr</a:t>
            </a:r>
            <a:r>
              <a:rPr lang="en-US" altLang="ko-KR" dirty="0"/>
              <a:t>/local/hive/</a:t>
            </a:r>
            <a:r>
              <a:rPr lang="en-US" altLang="ko-KR" dirty="0" err="1"/>
              <a:t>conf</a:t>
            </a:r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cp</a:t>
            </a:r>
            <a:r>
              <a:rPr lang="en-US" altLang="ko-KR" dirty="0"/>
              <a:t> hive-log4j.properties.template hive-log4j.properties</a:t>
            </a:r>
          </a:p>
          <a:p>
            <a:r>
              <a:rPr lang="en-US" altLang="ko-KR" dirty="0"/>
              <a:t>$vi hive-log4j.properties</a:t>
            </a:r>
          </a:p>
          <a:p>
            <a:r>
              <a:rPr lang="en-US" altLang="ko-KR" dirty="0" err="1"/>
              <a:t>hive.root.logger</a:t>
            </a:r>
            <a:r>
              <a:rPr lang="en-US" altLang="ko-KR" dirty="0"/>
              <a:t>=WARN,DRFA</a:t>
            </a:r>
          </a:p>
          <a:p>
            <a:r>
              <a:rPr lang="en-US" altLang="ko-KR" dirty="0" err="1"/>
              <a:t>hive.log.dir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/local/hive/logs</a:t>
            </a:r>
          </a:p>
          <a:p>
            <a:r>
              <a:rPr lang="en-US" altLang="ko-KR" dirty="0" smtClean="0"/>
              <a:t>hive.log.file=hive.log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en-US" altLang="ko-KR" b="1" dirty="0" err="1"/>
              <a:t>mysql</a:t>
            </a:r>
            <a:r>
              <a:rPr lang="ko-KR" altLang="en-US" b="1" dirty="0"/>
              <a:t>에  </a:t>
            </a:r>
            <a:r>
              <a:rPr lang="en-US" altLang="ko-KR" b="1" dirty="0"/>
              <a:t>hive</a:t>
            </a:r>
            <a:r>
              <a:rPr lang="ko-KR" altLang="en-US" b="1" dirty="0"/>
              <a:t>사용자 및 </a:t>
            </a:r>
            <a:r>
              <a:rPr lang="en-US" altLang="ko-KR" b="1" dirty="0" err="1"/>
              <a:t>metastore</a:t>
            </a:r>
            <a:r>
              <a:rPr lang="ko-KR" altLang="en-US" b="1" dirty="0"/>
              <a:t>용 </a:t>
            </a:r>
            <a:r>
              <a:rPr lang="en-US" altLang="ko-KR" b="1" dirty="0"/>
              <a:t>DB </a:t>
            </a:r>
            <a:r>
              <a:rPr lang="ko-KR" altLang="en-US" b="1" dirty="0"/>
              <a:t>생성 </a:t>
            </a:r>
            <a:endParaRPr lang="en-US" altLang="ko-KR" b="1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mysql</a:t>
            </a:r>
            <a:r>
              <a:rPr lang="en-US" altLang="ko-KR" dirty="0"/>
              <a:t> -u root -p</a:t>
            </a:r>
          </a:p>
          <a:p>
            <a:r>
              <a:rPr lang="en-US" altLang="ko-KR" dirty="0"/>
              <a:t>Enter password: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DATABASE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USE </a:t>
            </a:r>
            <a:r>
              <a:rPr lang="en-US" altLang="ko-KR" dirty="0" err="1"/>
              <a:t>metastore_db</a:t>
            </a:r>
            <a:r>
              <a:rPr lang="en-US" altLang="ko-KR" dirty="0"/>
              <a:t>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SOURCE /</a:t>
            </a:r>
            <a:r>
              <a:rPr lang="en-US" altLang="ko-KR" dirty="0" err="1"/>
              <a:t>usr</a:t>
            </a:r>
            <a:r>
              <a:rPr lang="en-US" altLang="ko-KR" dirty="0"/>
              <a:t>/local/hive/scripts/</a:t>
            </a:r>
            <a:r>
              <a:rPr lang="en-US" altLang="ko-KR" dirty="0" err="1"/>
              <a:t>metastore</a:t>
            </a:r>
            <a:r>
              <a:rPr lang="en-US" altLang="ko-KR" dirty="0"/>
              <a:t>/upgrade/</a:t>
            </a:r>
            <a:r>
              <a:rPr lang="en-US" altLang="ko-KR" dirty="0" err="1"/>
              <a:t>mysql</a:t>
            </a:r>
            <a:r>
              <a:rPr lang="en-US" altLang="ko-KR" dirty="0"/>
              <a:t>/hive-schema-1.1.0.mysql.sql;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show tables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hive</a:t>
            </a:r>
            <a:r>
              <a:rPr lang="ko-KR" altLang="en-US" b="1" dirty="0"/>
              <a:t>에서 루트 사용자로 사용할 </a:t>
            </a:r>
            <a:r>
              <a:rPr lang="en-US" altLang="ko-KR" b="1" dirty="0"/>
              <a:t>User</a:t>
            </a:r>
            <a:r>
              <a:rPr lang="ko-KR" altLang="en-US" b="1" dirty="0"/>
              <a:t>와 암호를 설정한다</a:t>
            </a:r>
            <a:r>
              <a:rPr lang="en-US" altLang="ko-KR" b="1" dirty="0"/>
              <a:t>.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create user 'hive'@'%'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grant all on *.* to '</a:t>
            </a:r>
            <a:r>
              <a:rPr lang="en-US" altLang="ko-KR" dirty="0" err="1"/>
              <a:t>hive'@localhost</a:t>
            </a:r>
            <a:r>
              <a:rPr lang="en-US" altLang="ko-KR" dirty="0"/>
              <a:t> identified by 'hive';</a:t>
            </a:r>
          </a:p>
          <a:p>
            <a:r>
              <a:rPr lang="en-US" altLang="ko-KR" dirty="0" err="1"/>
              <a:t>mysql</a:t>
            </a:r>
            <a:r>
              <a:rPr lang="en-US" altLang="ko-KR" dirty="0"/>
              <a:t>&gt; flush privileges; 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01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$</a:t>
            </a:r>
            <a:r>
              <a:rPr lang="en-US" altLang="ko-KR" b="1" dirty="0"/>
              <a:t>HIVE_HOME/lib </a:t>
            </a:r>
            <a:r>
              <a:rPr lang="ko-KR" altLang="en-US" b="1" dirty="0"/>
              <a:t>아래 </a:t>
            </a:r>
            <a:r>
              <a:rPr lang="en-US" altLang="ko-KR" b="1" dirty="0"/>
              <a:t>mysql-connector-java-5.x.x.jar</a:t>
            </a:r>
            <a:r>
              <a:rPr lang="ko-KR" altLang="en-US" b="1" dirty="0"/>
              <a:t>에 복사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hive</a:t>
            </a:r>
            <a:r>
              <a:rPr lang="ko-KR" altLang="en-US" b="1" dirty="0"/>
              <a:t>를 실행한다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$ hive</a:t>
            </a:r>
          </a:p>
          <a:p>
            <a:r>
              <a:rPr lang="en-US" altLang="ko-KR" dirty="0"/>
              <a:t>hive&gt;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hive</a:t>
            </a:r>
            <a:r>
              <a:rPr lang="ko-KR" altLang="en-US" dirty="0"/>
              <a:t>가 정상 작동 하는지 확인 </a:t>
            </a:r>
          </a:p>
          <a:p>
            <a:r>
              <a:rPr lang="en-US" altLang="ko-KR" dirty="0"/>
              <a:t>hive&gt; show tables;</a:t>
            </a:r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1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7" y="3551512"/>
            <a:ext cx="269524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1793" y="2806262"/>
            <a:ext cx="337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Input-Output</a:t>
            </a:r>
            <a:r>
              <a:rPr lang="ko-KR" altLang="en-US" dirty="0"/>
              <a:t>으로 </a:t>
            </a:r>
            <a:r>
              <a:rPr lang="ko-KR" altLang="en-US" dirty="0" err="1"/>
              <a:t>몽고디비를</a:t>
            </a:r>
            <a:r>
              <a:rPr lang="ko-KR" altLang="en-US" dirty="0"/>
              <a:t> 사용할 경우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64" y="3551512"/>
            <a:ext cx="35433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4344" y="2905181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분석을 위하여 </a:t>
            </a:r>
            <a:r>
              <a:rPr lang="en-US" altLang="ko-KR" dirty="0"/>
              <a:t>Pig, MR</a:t>
            </a:r>
            <a:r>
              <a:rPr lang="ko-KR" altLang="en-US" dirty="0"/>
              <a:t>을 할 경우</a:t>
            </a:r>
          </a:p>
        </p:txBody>
      </p:sp>
    </p:spTree>
    <p:extLst>
      <p:ext uri="{BB962C8B-B14F-4D97-AF65-F5344CB8AC3E}">
        <p14:creationId xmlns:p14="http://schemas.microsoft.com/office/powerpoint/2010/main" val="2791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hlinkClick r:id="rId2"/>
              </a:rPr>
              <a:t>https://docs.mongodb.com/ecosystem/tools/hadoop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github.com/mongodb/mongo-hadoop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MongoDB </a:t>
            </a:r>
            <a:r>
              <a:rPr lang="en-US" altLang="ko-KR" b="1" dirty="0"/>
              <a:t>Hadoop Connector 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mongo-hadoop-core_1.1.2-1.1.0.jar  Core </a:t>
            </a:r>
            <a:r>
              <a:rPr lang="ko-KR" altLang="en-US" b="1" dirty="0"/>
              <a:t>다운로드 한다</a:t>
            </a:r>
            <a:endParaRPr lang="en-US" altLang="ko-KR" b="1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MongoDB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8730" y="2763291"/>
            <a:ext cx="506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</a:t>
            </a:r>
            <a:r>
              <a:rPr lang="ko-KR" altLang="en-US" dirty="0"/>
              <a:t>처럼 </a:t>
            </a:r>
            <a:r>
              <a:rPr lang="ko-KR" altLang="en-US" dirty="0" err="1"/>
              <a:t>처리후</a:t>
            </a:r>
            <a:r>
              <a:rPr lang="ko-KR" altLang="en-US" dirty="0"/>
              <a:t> 별도의 저장소로 던져질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ETL </a:t>
            </a:r>
            <a:r>
              <a:rPr lang="en-US" altLang="ko-KR" dirty="0"/>
              <a:t>from MongoDB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1517" y="2952282"/>
            <a:ext cx="372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ETL to MongoDB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5" y="3409622"/>
            <a:ext cx="4612920" cy="317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05" y="3497505"/>
            <a:ext cx="4579091" cy="30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1255044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 Hadoop 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연동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1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</a:t>
            </a:r>
            <a:r>
              <a:rPr lang="ko-KR" altLang="en-US" dirty="0"/>
              <a:t>은 데이터 분석을 위한 통계 및 그래픽스를 지원하는 자유 소프트웨어 환경이다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벨 연구소에서 만들어진 통계 분석 언어인 </a:t>
            </a:r>
            <a:r>
              <a:rPr lang="en-US" altLang="ko-KR" dirty="0"/>
              <a:t>S</a:t>
            </a:r>
            <a:r>
              <a:rPr lang="ko-KR" altLang="en-US" dirty="0"/>
              <a:t>에 두고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현재 데이터 분석을 위한 도구로 많은 인기를 누리고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컴퓨터 언어이자 다양한 패키지의 집합이다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 </a:t>
            </a:r>
            <a:r>
              <a:rPr lang="ko-KR" altLang="en-US" dirty="0"/>
              <a:t>안에서 대부분의 데이터 분석을 해낼 수 있다는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통계</a:t>
            </a:r>
            <a:r>
              <a:rPr lang="en-US" altLang="ko-KR" dirty="0"/>
              <a:t>, </a:t>
            </a:r>
            <a:r>
              <a:rPr lang="ko-KR" altLang="en-US" dirty="0"/>
              <a:t>기계 학습</a:t>
            </a:r>
            <a:r>
              <a:rPr lang="en-US" altLang="ko-KR" dirty="0"/>
              <a:t>,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 err="1"/>
              <a:t>생물정보학</a:t>
            </a:r>
            <a:r>
              <a:rPr lang="en-US" altLang="ko-KR" dirty="0"/>
              <a:t>, </a:t>
            </a:r>
            <a:r>
              <a:rPr lang="ko-KR" altLang="en-US" dirty="0"/>
              <a:t>그래픽스에 이르는 다양한 통계 패키지를 갖추고 있으며 이 모든 것이 무료로 제공된다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의 다양한 패키지는 </a:t>
            </a:r>
            <a:r>
              <a:rPr lang="en-US" altLang="ko-KR" dirty="0"/>
              <a:t>CRAN(http://cran.r-project.org/web/views/)</a:t>
            </a:r>
            <a:r>
              <a:rPr lang="ko-KR" altLang="en-US" dirty="0"/>
              <a:t>을 통해 한곳에서 살펴볼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</a:t>
            </a:r>
            <a:r>
              <a:rPr lang="ko-KR" altLang="en-US" dirty="0"/>
              <a:t>은 공개 소프트웨어로 </a:t>
            </a:r>
            <a:r>
              <a:rPr lang="en-US" altLang="ko-KR" dirty="0"/>
              <a:t>http://www.r-project.org/</a:t>
            </a:r>
            <a:r>
              <a:rPr lang="ko-KR" altLang="en-US" dirty="0"/>
              <a:t>에서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설치할 수 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1" y="3818973"/>
            <a:ext cx="3493157" cy="27491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818971"/>
            <a:ext cx="3605048" cy="2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print("hello")</a:t>
            </a:r>
          </a:p>
          <a:p>
            <a:r>
              <a:rPr lang="en-US" altLang="ko-KR" dirty="0"/>
              <a:t>&gt; </a:t>
            </a:r>
            <a:r>
              <a:rPr lang="en-US" altLang="ko-KR" dirty="0" err="1"/>
              <a:t>seq</a:t>
            </a:r>
            <a:r>
              <a:rPr lang="en-US" altLang="ko-KR" dirty="0"/>
              <a:t>(1:100)</a:t>
            </a:r>
          </a:p>
          <a:p>
            <a:r>
              <a:rPr lang="en-US" altLang="ko-KR" dirty="0"/>
              <a:t>&gt; # </a:t>
            </a:r>
            <a:r>
              <a:rPr lang="ko-KR" altLang="en-US" dirty="0"/>
              <a:t>주석입니다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help </a:t>
            </a:r>
            <a:r>
              <a:rPr lang="ko-KR" altLang="en-US" dirty="0"/>
              <a:t>또는 </a:t>
            </a:r>
            <a:r>
              <a:rPr lang="en-US" altLang="ko-KR" dirty="0"/>
              <a:t>? : </a:t>
            </a:r>
            <a:r>
              <a:rPr lang="ko-KR" altLang="en-US" dirty="0"/>
              <a:t>도움말 시스템을 호출한다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help.search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?? : </a:t>
            </a:r>
            <a:r>
              <a:rPr lang="ko-KR" altLang="en-US" dirty="0"/>
              <a:t>주어진 문자열이 포함된 문서를 검색한다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help.start</a:t>
            </a:r>
            <a:r>
              <a:rPr lang="en-US" altLang="ko-KR" dirty="0"/>
              <a:t> : R </a:t>
            </a:r>
            <a:r>
              <a:rPr lang="ko-KR" altLang="en-US" dirty="0"/>
              <a:t>시스템 전반에 대한 도움말을 담고 있는 </a:t>
            </a:r>
            <a:r>
              <a:rPr lang="en-US" altLang="ko-KR" dirty="0"/>
              <a:t>HTML </a:t>
            </a:r>
            <a:r>
              <a:rPr lang="ko-KR" altLang="en-US" dirty="0"/>
              <a:t>페이지를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&gt; ?print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/>
              <a:t>??print</a:t>
            </a:r>
          </a:p>
          <a:p>
            <a:pPr marL="285750" indent="-285750">
              <a:buFont typeface="Wingdings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RStudio</a:t>
            </a:r>
            <a:r>
              <a:rPr lang="ko-KR" altLang="en-US" dirty="0"/>
              <a:t>는 오픈 소스 </a:t>
            </a:r>
            <a:r>
              <a:rPr lang="en-US" altLang="ko-KR" dirty="0"/>
              <a:t>AGPL </a:t>
            </a:r>
            <a:r>
              <a:rPr lang="ko-KR" altLang="en-US" dirty="0"/>
              <a:t>라이선스로 제공된다</a:t>
            </a:r>
            <a:r>
              <a:rPr lang="en-US" altLang="ko-KR" dirty="0"/>
              <a:t>. </a:t>
            </a:r>
            <a:r>
              <a:rPr lang="ko-KR" altLang="en-US" dirty="0"/>
              <a:t>따라서 개인적인 용도로 사용할 경우 무료로 사용할 수 있는 장점이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제품을 배포하지 않고 내부적으로 사용할 경우 별다른 제약이 없는 </a:t>
            </a:r>
            <a:r>
              <a:rPr lang="en-US" altLang="ko-KR" dirty="0"/>
              <a:t>GPL</a:t>
            </a:r>
            <a:r>
              <a:rPr lang="ko-KR" altLang="en-US" dirty="0"/>
              <a:t>과 달리 </a:t>
            </a:r>
            <a:r>
              <a:rPr lang="en-US" altLang="ko-KR" dirty="0"/>
              <a:t>AGPL</a:t>
            </a:r>
            <a:r>
              <a:rPr lang="ko-KR" altLang="en-US" dirty="0"/>
              <a:t>은 네트워크 서비스</a:t>
            </a:r>
            <a:r>
              <a:rPr lang="en-US" altLang="ko-KR" dirty="0"/>
              <a:t>(</a:t>
            </a:r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</a:t>
            </a:r>
            <a:r>
              <a:rPr lang="en-US" altLang="ko-KR" dirty="0"/>
              <a:t>)</a:t>
            </a:r>
            <a:r>
              <a:rPr lang="ko-KR" altLang="en-US" dirty="0"/>
              <a:t>로 제품을 제공하더라도 소스 코드를 제공해야 할 의무를 진다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Rscript</a:t>
            </a:r>
            <a:r>
              <a:rPr lang="ko-KR" altLang="en-US" dirty="0"/>
              <a:t>를 사용해 코드를 </a:t>
            </a:r>
            <a:r>
              <a:rPr lang="en-US" altLang="ko-KR" dirty="0"/>
              <a:t>.R </a:t>
            </a:r>
            <a:r>
              <a:rPr lang="ko-KR" altLang="en-US" dirty="0"/>
              <a:t>파일에 저장하고 배치로 실행할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source( ) </a:t>
            </a:r>
            <a:r>
              <a:rPr lang="ko-KR" altLang="en-US" dirty="0"/>
              <a:t>함수를 사용해 다른 함수를 </a:t>
            </a:r>
            <a:r>
              <a:rPr lang="en-US" altLang="ko-KR" dirty="0"/>
              <a:t>R </a:t>
            </a:r>
            <a:r>
              <a:rPr lang="ko-KR" altLang="en-US" dirty="0"/>
              <a:t>스크립트에서 불러들여 실행할 수도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source("</a:t>
            </a:r>
            <a:r>
              <a:rPr lang="en-US" altLang="ko-KR" dirty="0" err="1"/>
              <a:t>data_load.R</a:t>
            </a:r>
            <a:r>
              <a:rPr lang="en-US" altLang="ko-KR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install.packages</a:t>
            </a:r>
            <a:r>
              <a:rPr lang="en-US" altLang="ko-KR" dirty="0"/>
              <a:t> : </a:t>
            </a:r>
            <a:r>
              <a:rPr lang="ko-KR" altLang="en-US" dirty="0"/>
              <a:t>패키지를 </a:t>
            </a:r>
            <a:r>
              <a:rPr lang="ko-KR" altLang="en-US" dirty="0" err="1"/>
              <a:t>다운로드해서</a:t>
            </a:r>
            <a:r>
              <a:rPr lang="ko-KR" altLang="en-US" dirty="0"/>
              <a:t> 설치한다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update.packages</a:t>
            </a:r>
            <a:r>
              <a:rPr lang="en-US" altLang="ko-KR" dirty="0"/>
              <a:t> : </a:t>
            </a:r>
            <a:r>
              <a:rPr lang="ko-KR" altLang="en-US" dirty="0"/>
              <a:t>현재 설치되어 있는 패키지 중 새 버전이 존재할 경우 업데이트한다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library : </a:t>
            </a:r>
            <a:r>
              <a:rPr lang="ko-KR" altLang="en-US" dirty="0"/>
              <a:t>패키지를 </a:t>
            </a:r>
            <a:r>
              <a:rPr lang="ko-KR" altLang="en-US" dirty="0" err="1"/>
              <a:t>로드하여</a:t>
            </a:r>
            <a:r>
              <a:rPr lang="ko-KR" altLang="en-US" dirty="0"/>
              <a:t> 사용할 준비를 한다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8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작업 디렉터리 설정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678709" y="1325982"/>
            <a:ext cx="9442753" cy="360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setwd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ko-KR" altLang="en-US" dirty="0">
                <a:solidFill>
                  <a:schemeClr val="tx1"/>
                </a:solidFill>
              </a:rPr>
              <a:t>디렉터리명</a:t>
            </a:r>
            <a:r>
              <a:rPr lang="en-US" altLang="ko-KR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96" y="1991919"/>
            <a:ext cx="1082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p</a:t>
            </a:r>
            <a:r>
              <a:rPr lang="en-US" altLang="ko-KR" dirty="0" smtClean="0"/>
              <a:t>rint() </a:t>
            </a:r>
            <a:r>
              <a:rPr lang="ko-KR" altLang="en-US" dirty="0" smtClean="0"/>
              <a:t>함수는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가지만 출력</a:t>
            </a:r>
            <a:r>
              <a:rPr lang="en-US" altLang="ko-KR" dirty="0" smtClean="0"/>
              <a:t>, cat() </a:t>
            </a:r>
            <a:r>
              <a:rPr lang="ko-KR" altLang="en-US" dirty="0" smtClean="0"/>
              <a:t>함수는 숫자와 문자 여러 개를 한번에 출력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여러 개의 명령을 연속적으로 실행하고 싶을 경우에 세미콜론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78708" y="2692326"/>
            <a:ext cx="9442753" cy="9179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print(3, 4)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cat(1, ‘a’, 2, ‘b’)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1+2 ; 3*2 ; 4/2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5" y="3862760"/>
            <a:ext cx="1082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산술연산자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/         </a:t>
            </a:r>
            <a:r>
              <a:rPr lang="ko-KR" altLang="en-US" dirty="0" smtClean="0"/>
              <a:t>나누기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가능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%/%    </a:t>
            </a:r>
            <a:r>
              <a:rPr lang="ko-KR" altLang="en-US" dirty="0" smtClean="0"/>
              <a:t>정수 나누기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%%     </a:t>
            </a:r>
            <a:r>
              <a:rPr lang="ko-KR" altLang="en-US" dirty="0" smtClean="0"/>
              <a:t>나머지 구하기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^, **    </a:t>
            </a:r>
            <a:r>
              <a:rPr lang="ko-KR" altLang="en-US" dirty="0" smtClean="0"/>
              <a:t>승수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구하기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58263" y="5485873"/>
            <a:ext cx="108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데이터 타입 </a:t>
            </a:r>
            <a:r>
              <a:rPr lang="ko-KR" altLang="en-US" dirty="0" err="1" smtClean="0"/>
              <a:t>확인할때는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함수 사용 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78709" y="5881481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class(‘1’)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class(1)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NA – Not Applicable</a:t>
            </a:r>
            <a:br>
              <a:rPr lang="en-US" altLang="ko-KR" dirty="0" smtClean="0"/>
            </a:br>
            <a:r>
              <a:rPr lang="en-US" altLang="ko-KR" dirty="0" smtClean="0"/>
              <a:t>       </a:t>
            </a:r>
            <a:r>
              <a:rPr lang="ko-KR" altLang="en-US" dirty="0" smtClean="0"/>
              <a:t>값이 있어도 정해진 범위 안에 있는 값이 아니라서 사용할 수 없는 경우</a:t>
            </a:r>
            <a:endParaRPr lang="en-US" altLang="ko-KR" dirty="0" smtClean="0"/>
          </a:p>
          <a:p>
            <a:r>
              <a:rPr lang="en-US" altLang="ko-KR" dirty="0" smtClean="0"/>
              <a:t>           is.na(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NA</a:t>
            </a:r>
            <a:r>
              <a:rPr lang="ko-KR" altLang="en-US" dirty="0" smtClean="0"/>
              <a:t>값인지 아닌지 확인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2042474"/>
            <a:ext cx="9442753" cy="952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NA, 2)  # NA</a:t>
            </a:r>
            <a:r>
              <a:rPr lang="ko-KR" altLang="en-US" dirty="0" smtClean="0">
                <a:solidFill>
                  <a:schemeClr val="tx1"/>
                </a:solidFill>
              </a:rPr>
              <a:t>를 더하므로 결과가 </a:t>
            </a:r>
            <a:r>
              <a:rPr lang="en-US" altLang="ko-KR" dirty="0" smtClean="0">
                <a:solidFill>
                  <a:schemeClr val="tx1"/>
                </a:solidFill>
              </a:rPr>
              <a:t>NA</a:t>
            </a:r>
            <a:r>
              <a:rPr lang="ko-KR" altLang="en-US" dirty="0" smtClean="0">
                <a:solidFill>
                  <a:schemeClr val="tx1"/>
                </a:solidFill>
              </a:rPr>
              <a:t>로 출력됩니다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NULL, 2)   #NULL</a:t>
            </a:r>
            <a:r>
              <a:rPr lang="ko-KR" altLang="en-US" dirty="0" smtClean="0">
                <a:solidFill>
                  <a:schemeClr val="tx1"/>
                </a:solidFill>
              </a:rPr>
              <a:t>값을 제외하고 나머지 값만 더해서 결과 출력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sum(1, 2, NA, na.rm=T)  # NA</a:t>
            </a:r>
            <a:r>
              <a:rPr lang="ko-KR" altLang="en-US" dirty="0" smtClean="0">
                <a:solidFill>
                  <a:schemeClr val="tx1"/>
                </a:solidFill>
              </a:rPr>
              <a:t>값을 제거하고 올바른 계산을 수행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2" y="3310967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Factor </a:t>
            </a:r>
            <a:r>
              <a:rPr lang="ko-KR" altLang="en-US" dirty="0" smtClean="0"/>
              <a:t>형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여러 번 중복으로 나오는 데이터들을 각 값으로 모아서 대표 값을 출력해 주는 형태</a:t>
            </a: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stringsAsFactors</a:t>
            </a:r>
            <a:r>
              <a:rPr lang="en-US" altLang="ko-KR" dirty="0" smtClean="0"/>
              <a:t>=FALSE </a:t>
            </a:r>
            <a:r>
              <a:rPr lang="ko-KR" altLang="en-US" dirty="0" smtClean="0"/>
              <a:t>옵션은 </a:t>
            </a:r>
            <a:r>
              <a:rPr lang="ko-KR" altLang="en-US" dirty="0" err="1" smtClean="0"/>
              <a:t>대표값으로</a:t>
            </a:r>
            <a:r>
              <a:rPr lang="ko-KR" altLang="en-US" dirty="0" smtClean="0"/>
              <a:t> 정리하지 않고 중복되는 상태 그대로 사용하게 해 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513713" y="4637420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c(‘a’, ‘a’, ‘b’, ‘b’, ‘c’, ‘b’)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&gt; factor(c(‘</a:t>
            </a:r>
            <a:r>
              <a:rPr lang="en-US" altLang="ko-KR" dirty="0">
                <a:solidFill>
                  <a:schemeClr val="tx1"/>
                </a:solidFill>
              </a:rPr>
              <a:t>a’, ‘a’, ‘b’, ‘b’, ‘c’, ‘b</a:t>
            </a:r>
            <a:r>
              <a:rPr lang="en-US" altLang="ko-KR" dirty="0" smtClean="0">
                <a:solidFill>
                  <a:schemeClr val="tx1"/>
                </a:solidFill>
              </a:rPr>
              <a:t>’))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파일 시스템의 장</a:t>
            </a:r>
            <a:r>
              <a:rPr lang="en-US" altLang="ko-KR" sz="2000" b="1" dirty="0">
                <a:solidFill>
                  <a:srgbClr val="C00000"/>
                </a:solidFill>
              </a:rPr>
              <a:t>/</a:t>
            </a:r>
            <a:r>
              <a:rPr lang="ko-KR" altLang="en-US" sz="2000" b="1" dirty="0">
                <a:solidFill>
                  <a:srgbClr val="C00000"/>
                </a:solidFill>
              </a:rPr>
              <a:t>단점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응용 프로그램 기반의 파일 시스템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응응 프로그램으로 구성된 파일 시스템으로 </a:t>
            </a:r>
            <a:r>
              <a:rPr lang="ko-KR" altLang="en-US" sz="2000" dirty="0" err="1"/>
              <a:t>마운팅</a:t>
            </a:r>
            <a:r>
              <a:rPr lang="ko-KR" altLang="en-US" sz="2000" dirty="0"/>
              <a:t> 기능 제공하지 않으며</a:t>
            </a:r>
            <a:r>
              <a:rPr lang="en-US" altLang="ko-KR" sz="2000" dirty="0"/>
              <a:t>, ls, copy, </a:t>
            </a:r>
            <a:r>
              <a:rPr lang="en-US" altLang="ko-KR" sz="2000" dirty="0" err="1"/>
              <a:t>rm</a:t>
            </a:r>
            <a:r>
              <a:rPr lang="ko-KR" altLang="en-US" sz="2000" dirty="0"/>
              <a:t>등과 같은 파일 처리 명령을 이용할 수 없습니다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불변 파일만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 </a:t>
            </a:r>
            <a:r>
              <a:rPr lang="ko-KR" altLang="en-US" sz="2000" dirty="0"/>
              <a:t>분산 파일 시스템은 파일을 저장하고 저장된 파일에 대해 </a:t>
            </a:r>
            <a:r>
              <a:rPr lang="ko-KR" altLang="en-US" sz="2000" dirty="0" err="1"/>
              <a:t>스트리밍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방식의 </a:t>
            </a:r>
            <a:r>
              <a:rPr lang="ko-KR" altLang="en-US" sz="2000" dirty="0"/>
              <a:t>읽기 요청 위주인 응용이나 배치 작업 등에 </a:t>
            </a:r>
            <a:r>
              <a:rPr lang="ko-KR" altLang="en-US" sz="2000" dirty="0" smtClean="0"/>
              <a:t>적합합니다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네임스페이스 </a:t>
            </a:r>
            <a:r>
              <a:rPr lang="ko-KR" altLang="en-US" sz="2000" dirty="0"/>
              <a:t>관리를 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메모리에 저장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Hadoop</a:t>
            </a:r>
            <a:r>
              <a:rPr lang="ko-KR" altLang="en-US" sz="2000" dirty="0"/>
              <a:t>에 저장할 수 있는 파일 과 </a:t>
            </a:r>
            <a:r>
              <a:rPr lang="ko-KR" altLang="en-US" sz="2000" dirty="0" err="1"/>
              <a:t>디렉토리의</a:t>
            </a:r>
            <a:r>
              <a:rPr lang="ko-KR" altLang="en-US" sz="2000" dirty="0"/>
              <a:t> 개수는 네임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메모리 크기에 제한을 받습니다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네임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이중화 문제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네임노드가</a:t>
            </a:r>
            <a:r>
              <a:rPr lang="ko-KR" altLang="en-US" sz="2000" dirty="0"/>
              <a:t> </a:t>
            </a:r>
            <a:r>
              <a:rPr lang="en-US" altLang="ko-KR" sz="2000" dirty="0"/>
              <a:t>SPOF(Single Point Of Failure)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즉</a:t>
            </a:r>
            <a:r>
              <a:rPr lang="en-US" altLang="ko-KR" sz="2000" dirty="0"/>
              <a:t>, </a:t>
            </a:r>
            <a:r>
              <a:rPr lang="ko-KR" altLang="en-US" sz="2000" dirty="0"/>
              <a:t>일부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노드에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장애가 발생해도 파일은 안정적으로 서비스할 수 있지만 네임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문제가 </a:t>
            </a:r>
            <a:r>
              <a:rPr lang="ko-KR" altLang="en-US" sz="2000" dirty="0" smtClean="0"/>
              <a:t>발생하면 </a:t>
            </a:r>
            <a:r>
              <a:rPr lang="ko-KR" altLang="en-US" sz="2000" dirty="0"/>
              <a:t>파일 시스템 전체 클러스터에 장애가 발생합니다</a:t>
            </a:r>
          </a:p>
        </p:txBody>
      </p:sp>
    </p:spTree>
    <p:extLst>
      <p:ext uri="{BB962C8B-B14F-4D97-AF65-F5344CB8AC3E}">
        <p14:creationId xmlns:p14="http://schemas.microsoft.com/office/powerpoint/2010/main" val="42765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날짜와 시간</a:t>
            </a:r>
            <a:r>
              <a:rPr lang="en-US" altLang="ko-KR" dirty="0" smtClean="0"/>
              <a:t>   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4" y="1574707"/>
            <a:ext cx="9442753" cy="21774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Sys.Date</a:t>
            </a:r>
            <a:r>
              <a:rPr lang="en-US" altLang="ko-KR" dirty="0" smtClean="0">
                <a:solidFill>
                  <a:schemeClr val="tx1"/>
                </a:solidFill>
              </a:rPr>
              <a:t>()   # </a:t>
            </a:r>
            <a:r>
              <a:rPr lang="ko-KR" altLang="en-US" dirty="0" smtClean="0">
                <a:solidFill>
                  <a:schemeClr val="tx1"/>
                </a:solidFill>
              </a:rPr>
              <a:t>날짜만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Sys.time</a:t>
            </a:r>
            <a:r>
              <a:rPr lang="en-US" altLang="ko-KR" dirty="0" smtClean="0">
                <a:solidFill>
                  <a:schemeClr val="tx1"/>
                </a:solidFill>
              </a:rPr>
              <a:t>()    # </a:t>
            </a:r>
            <a:r>
              <a:rPr lang="ko-KR" altLang="en-US" dirty="0" smtClean="0">
                <a:solidFill>
                  <a:schemeClr val="tx1"/>
                </a:solidFill>
              </a:rPr>
              <a:t>날짜와 시간을 보여주는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</a:rPr>
              <a:t>ate()         # </a:t>
            </a:r>
            <a:r>
              <a:rPr lang="ko-KR" altLang="en-US" dirty="0" smtClean="0">
                <a:solidFill>
                  <a:schemeClr val="tx1"/>
                </a:solidFill>
              </a:rPr>
              <a:t>미국식 날짜와 시간을 출력하는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(‘2017-12-01’)    # </a:t>
            </a:r>
            <a:r>
              <a:rPr lang="ko-KR" altLang="en-US" dirty="0" smtClean="0">
                <a:solidFill>
                  <a:schemeClr val="tx1"/>
                </a:solidFill>
              </a:rPr>
              <a:t>문자형태의 날짜를 날짜타입으로 변환해주는 함수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>
                <a:solidFill>
                  <a:schemeClr val="tx1"/>
                </a:solidFill>
              </a:rPr>
              <a:t>(‘</a:t>
            </a:r>
            <a:r>
              <a:rPr lang="en-US" altLang="ko-KR" dirty="0" smtClean="0">
                <a:solidFill>
                  <a:schemeClr val="tx1"/>
                </a:solidFill>
              </a:rPr>
              <a:t>2017-12-01’  ,  format=‘%d-%m-%Y’)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(10, origin=‘2017-12-01’) 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err="1" smtClean="0">
                <a:solidFill>
                  <a:schemeClr val="tx1"/>
                </a:solidFill>
              </a:rPr>
              <a:t>일후의</a:t>
            </a:r>
            <a:r>
              <a:rPr lang="ko-KR" altLang="en-US" dirty="0" smtClean="0">
                <a:solidFill>
                  <a:schemeClr val="tx1"/>
                </a:solidFill>
              </a:rPr>
              <a:t> 날짜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as.Date</a:t>
            </a:r>
            <a:r>
              <a:rPr lang="en-US" altLang="ko-KR" dirty="0" smtClean="0">
                <a:solidFill>
                  <a:schemeClr val="tx1"/>
                </a:solidFill>
              </a:rPr>
              <a:t>(-10</a:t>
            </a:r>
            <a:r>
              <a:rPr lang="en-US" altLang="ko-KR" dirty="0">
                <a:solidFill>
                  <a:schemeClr val="tx1"/>
                </a:solidFill>
              </a:rPr>
              <a:t>, origin=‘2017-12-01</a:t>
            </a:r>
            <a:r>
              <a:rPr lang="en-US" altLang="ko-KR" dirty="0" smtClean="0">
                <a:solidFill>
                  <a:schemeClr val="tx1"/>
                </a:solidFill>
              </a:rPr>
              <a:t>’)  #</a:t>
            </a:r>
            <a:r>
              <a:rPr lang="ko-KR" altLang="en-US" dirty="0" smtClean="0">
                <a:solidFill>
                  <a:schemeClr val="tx1"/>
                </a:solidFill>
              </a:rPr>
              <a:t>주어진 날짜 기준으로 </a:t>
            </a:r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r>
              <a:rPr lang="ko-KR" altLang="en-US" dirty="0" smtClean="0">
                <a:solidFill>
                  <a:schemeClr val="tx1"/>
                </a:solidFill>
              </a:rPr>
              <a:t>일 이전 날짜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261" y="4087985"/>
            <a:ext cx="1082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변수에 </a:t>
            </a:r>
            <a:r>
              <a:rPr lang="ko-KR" altLang="en-US" dirty="0" err="1" smtClean="0"/>
              <a:t>값를</a:t>
            </a:r>
            <a:r>
              <a:rPr lang="ko-KR" altLang="en-US" dirty="0" smtClean="0"/>
              <a:t> 할당할 때 </a:t>
            </a:r>
            <a:r>
              <a:rPr lang="en-US" altLang="ko-KR" dirty="0" smtClean="0"/>
              <a:t>&lt;- </a:t>
            </a:r>
            <a:r>
              <a:rPr lang="ko-KR" altLang="en-US" dirty="0" smtClean="0"/>
              <a:t>기호 사용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대소문자를 구분합니다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반드시 문자로 시작하며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숫자 포함할 수 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예약어는</a:t>
            </a:r>
            <a:r>
              <a:rPr lang="ko-KR" altLang="en-US" dirty="0" smtClean="0"/>
              <a:t> 사용할 수 없습니다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458261" y="5332046"/>
            <a:ext cx="9442753" cy="5823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&gt; objects( )    # </a:t>
            </a:r>
            <a:r>
              <a:rPr lang="ko-KR" altLang="en-US" dirty="0" smtClean="0">
                <a:solidFill>
                  <a:schemeClr val="tx1"/>
                </a:solidFill>
              </a:rPr>
              <a:t>생성한 모든 변수 확인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rm</a:t>
            </a:r>
            <a:r>
              <a:rPr lang="en-US" altLang="ko-KR" dirty="0" smtClean="0">
                <a:solidFill>
                  <a:schemeClr val="tx1"/>
                </a:solidFill>
              </a:rPr>
              <a:t>(list=ls())    # </a:t>
            </a:r>
            <a:r>
              <a:rPr lang="ko-KR" altLang="en-US" dirty="0" smtClean="0">
                <a:solidFill>
                  <a:schemeClr val="tx1"/>
                </a:solidFill>
              </a:rPr>
              <a:t>모든 변수들을 삭제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73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벡터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동일한 형태의 데이터를 모아서 함께 저장</a:t>
            </a:r>
            <a:endParaRPr lang="en-US" altLang="ko-KR" dirty="0" smtClean="0"/>
          </a:p>
          <a:p>
            <a:r>
              <a:rPr lang="en-US" altLang="ko-KR" dirty="0" smtClean="0"/>
              <a:t>              1</a:t>
            </a:r>
            <a:r>
              <a:rPr lang="ko-KR" altLang="en-US" dirty="0" smtClean="0"/>
              <a:t>차원 배열과 비슷한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항목의 요소를 사용하려면  </a:t>
            </a:r>
            <a:r>
              <a:rPr lang="ko-KR" altLang="en-US" dirty="0" err="1" smtClean="0"/>
              <a:t>벡터명</a:t>
            </a:r>
            <a:r>
              <a:rPr lang="en-US" altLang="ko-KR" dirty="0" smtClean="0"/>
              <a:t>[</a:t>
            </a:r>
            <a:r>
              <a:rPr lang="ko-KR" altLang="en-US" dirty="0" smtClean="0"/>
              <a:t>번호</a:t>
            </a:r>
            <a:r>
              <a:rPr lang="en-US" altLang="ko-KR" dirty="0" smtClean="0"/>
              <a:t>]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벡터 자체를 연산 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ko-KR" altLang="en-US" dirty="0" smtClean="0"/>
              <a:t>각 벡터의 요소에 </a:t>
            </a:r>
            <a:r>
              <a:rPr lang="en-US" altLang="ko-KR" dirty="0" smtClean="0"/>
              <a:t>names() </a:t>
            </a:r>
            <a:r>
              <a:rPr lang="ko-KR" altLang="en-US" dirty="0" smtClean="0"/>
              <a:t>함수를 사용해서 이름 지정할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(), rep() </a:t>
            </a:r>
            <a:r>
              <a:rPr lang="ko-KR" altLang="en-US" dirty="0" smtClean="0"/>
              <a:t>함수를 사용해서 벡터에 연속적인 데이터 할당 할 수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length() </a:t>
            </a:r>
            <a:r>
              <a:rPr lang="ko-KR" altLang="en-US" dirty="0" smtClean="0"/>
              <a:t>함수는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벡터의 길이를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%in%</a:t>
            </a:r>
            <a:r>
              <a:rPr lang="ko-KR" altLang="en-US" dirty="0" smtClean="0"/>
              <a:t>는 벡터에 특정 문자의 포함 여부를 </a:t>
            </a:r>
            <a:r>
              <a:rPr lang="ko-KR" altLang="en-US" dirty="0" err="1" smtClean="0"/>
              <a:t>리턴합니다</a:t>
            </a:r>
            <a:r>
              <a:rPr lang="en-US" altLang="ko-KR" dirty="0" smtClean="0"/>
              <a:t>.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3" y="3035273"/>
            <a:ext cx="9442753" cy="3484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</a:t>
            </a:r>
            <a:r>
              <a:rPr lang="en-US" altLang="ko-KR" dirty="0" err="1" smtClean="0">
                <a:solidFill>
                  <a:schemeClr val="tx1"/>
                </a:solidFill>
              </a:rPr>
              <a:t>ec</a:t>
            </a:r>
            <a:r>
              <a:rPr lang="en-US" altLang="ko-KR" dirty="0" smtClean="0">
                <a:solidFill>
                  <a:schemeClr val="tx1"/>
                </a:solidFill>
              </a:rPr>
              <a:t> 1 &lt;- c(1, 2, 3, 4, 5)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ec1[-3]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v</a:t>
            </a:r>
            <a:r>
              <a:rPr lang="en-US" altLang="ko-KR" dirty="0" smtClean="0">
                <a:solidFill>
                  <a:schemeClr val="tx1"/>
                </a:solidFill>
              </a:rPr>
              <a:t>ec1 [3]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>
                <a:solidFill>
                  <a:schemeClr val="tx1"/>
                </a:solidFill>
              </a:rPr>
              <a:t>vec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smtClean="0">
                <a:solidFill>
                  <a:schemeClr val="tx1"/>
                </a:solidFill>
              </a:rPr>
              <a:t>c(10, 9, 8, 7, 6)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</a:t>
            </a:r>
            <a:r>
              <a:rPr lang="en-US" altLang="ko-KR" dirty="0" smtClean="0">
                <a:solidFill>
                  <a:schemeClr val="tx1"/>
                </a:solidFill>
              </a:rPr>
              <a:t>ppend(vec1, vec2, after=3)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vec1+vec2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ames(vec1) &lt;- c(‘key1’, ‘key2’, ‘key3’, ‘key4’, ‘key5’)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(2, -2)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var2 &lt;- </a:t>
            </a:r>
            <a:r>
              <a:rPr lang="en-US" altLang="ko-KR" dirty="0" err="1" smtClean="0">
                <a:solidFill>
                  <a:schemeClr val="tx1"/>
                </a:solidFill>
              </a:rPr>
              <a:t>seq</a:t>
            </a:r>
            <a:r>
              <a:rPr lang="en-US" altLang="ko-KR" dirty="0" smtClean="0">
                <a:solidFill>
                  <a:schemeClr val="tx1"/>
                </a:solidFill>
              </a:rPr>
              <a:t>(1, 10, 2)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var3 &lt;- rep(1:3, 2)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length(var2)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(var2)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3 %in% var2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6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Matrix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벡터를 여러 개 합친 형태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en-US" altLang="ko-KR" dirty="0" err="1" smtClean="0"/>
              <a:t>rbind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행을 추가할 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있다</a:t>
            </a:r>
            <a:endParaRPr lang="en-US" altLang="ko-KR" dirty="0"/>
          </a:p>
          <a:p>
            <a:r>
              <a:rPr lang="en-US" altLang="ko-KR" dirty="0" smtClean="0"/>
              <a:t>                 </a:t>
            </a:r>
            <a:r>
              <a:rPr lang="en-US" altLang="ko-KR" dirty="0" err="1" smtClean="0"/>
              <a:t>cbind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</a:t>
            </a:r>
            <a:r>
              <a:rPr lang="ko-KR" altLang="en-US" dirty="0" err="1" smtClean="0"/>
              <a:t>컬럼</a:t>
            </a:r>
            <a:r>
              <a:rPr lang="ko-KR" altLang="en-US" dirty="0" smtClean="0"/>
              <a:t> 이름을 지정하려면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   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2656900"/>
            <a:ext cx="9442753" cy="19466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 &lt;- matrix(c(1:10),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=2,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at1[, 1]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mat1[1, ]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</a:t>
            </a:r>
            <a:r>
              <a:rPr lang="en-US" altLang="ko-KR" dirty="0" smtClean="0">
                <a:solidFill>
                  <a:schemeClr val="tx1"/>
                </a:solidFill>
              </a:rPr>
              <a:t>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(mat1,  c(11, 12, 13, 14, 15))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mat1 &lt;-  </a:t>
            </a:r>
            <a:r>
              <a:rPr lang="en-US" altLang="ko-KR" dirty="0" err="1" smtClean="0">
                <a:solidFill>
                  <a:schemeClr val="tx1"/>
                </a:solidFill>
              </a:rPr>
              <a:t>cbind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,  </a:t>
            </a:r>
            <a:r>
              <a:rPr lang="en-US" altLang="ko-KR" dirty="0" smtClean="0">
                <a:solidFill>
                  <a:schemeClr val="tx1"/>
                </a:solidFill>
              </a:rPr>
              <a:t>c(100, 101, 102))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err="1" smtClean="0">
                <a:solidFill>
                  <a:schemeClr val="tx1"/>
                </a:solidFill>
              </a:rPr>
              <a:t>colnames</a:t>
            </a:r>
            <a:r>
              <a:rPr lang="en-US" altLang="ko-KR" dirty="0" smtClean="0">
                <a:solidFill>
                  <a:schemeClr val="tx1"/>
                </a:solidFill>
              </a:rPr>
              <a:t>(mat1</a:t>
            </a:r>
            <a:r>
              <a:rPr lang="en-US" altLang="ko-KR" dirty="0">
                <a:solidFill>
                  <a:schemeClr val="tx1"/>
                </a:solidFill>
              </a:rPr>
              <a:t>) &lt;- c(‘key1’, ‘key2’, ‘key3’, ‘key4’, ‘key5</a:t>
            </a:r>
            <a:r>
              <a:rPr lang="en-US" altLang="ko-KR" dirty="0" smtClean="0">
                <a:solidFill>
                  <a:schemeClr val="tx1"/>
                </a:solidFill>
              </a:rPr>
              <a:t>’, ‘key6’)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Array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Matrix</a:t>
            </a:r>
            <a:r>
              <a:rPr lang="ko-KR" altLang="en-US" dirty="0" smtClean="0"/>
              <a:t>를 여러 층으로 쌓아 둔 형태</a:t>
            </a:r>
            <a:r>
              <a:rPr lang="en-US" altLang="ko-KR" dirty="0" smtClean="0"/>
              <a:t>, </a:t>
            </a:r>
            <a:r>
              <a:rPr lang="en-US" altLang="ko-KR" dirty="0"/>
              <a:t>3</a:t>
            </a:r>
            <a:r>
              <a:rPr lang="ko-KR" altLang="en-US" dirty="0" smtClean="0"/>
              <a:t>차원으로 데이터를 저장합니다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            </a:t>
            </a:r>
            <a:r>
              <a:rPr lang="ko-KR" altLang="en-US" dirty="0" smtClean="0"/>
              <a:t>동일한 데이터 유형만 저장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7799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array1 &lt;- array(c(1:12), dim=c(4, 3)) 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array1 &lt;- array(c(1:12), </a:t>
            </a:r>
            <a:r>
              <a:rPr lang="en-US" altLang="ko-KR" dirty="0" smtClean="0">
                <a:solidFill>
                  <a:schemeClr val="tx1"/>
                </a:solidFill>
              </a:rPr>
              <a:t>dim=c(2, 2, </a:t>
            </a:r>
            <a:r>
              <a:rPr lang="en-US" altLang="ko-KR" dirty="0">
                <a:solidFill>
                  <a:schemeClr val="tx1"/>
                </a:solidFill>
              </a:rPr>
              <a:t>3))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list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데이터를 저장하는 벡터와 비슷한 형태 </a:t>
            </a:r>
            <a:endParaRPr lang="en-US" altLang="ko-KR" dirty="0" smtClean="0"/>
          </a:p>
          <a:p>
            <a:r>
              <a:rPr lang="en-US" altLang="ko-KR" dirty="0" smtClean="0"/>
              <a:t>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876917"/>
            <a:ext cx="9442753" cy="13550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 &lt;-  list(name = ‘park’, address=‘</a:t>
            </a:r>
            <a:r>
              <a:rPr lang="en-US" altLang="ko-KR" dirty="0" err="1" smtClean="0">
                <a:solidFill>
                  <a:schemeClr val="tx1"/>
                </a:solidFill>
              </a:rPr>
              <a:t>seoul</a:t>
            </a:r>
            <a:r>
              <a:rPr lang="en-US" altLang="ko-KR" dirty="0" smtClean="0">
                <a:solidFill>
                  <a:schemeClr val="tx1"/>
                </a:solidFill>
              </a:rPr>
              <a:t>’, </a:t>
            </a:r>
            <a:r>
              <a:rPr lang="en-US" altLang="ko-KR" dirty="0" err="1" smtClean="0">
                <a:solidFill>
                  <a:schemeClr val="tx1"/>
                </a:solidFill>
              </a:rPr>
              <a:t>tel</a:t>
            </a:r>
            <a:r>
              <a:rPr lang="en-US" altLang="ko-KR" dirty="0" smtClean="0">
                <a:solidFill>
                  <a:schemeClr val="tx1"/>
                </a:solidFill>
              </a:rPr>
              <a:t>=‘010-1234-5678’, age=31)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l</a:t>
            </a:r>
            <a:r>
              <a:rPr lang="en-US" altLang="ko-KR" dirty="0" smtClean="0">
                <a:solidFill>
                  <a:schemeClr val="tx1"/>
                </a:solidFill>
              </a:rPr>
              <a:t>ist1[1:2]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list1$birth &lt;- ‘1988-10-23’</a:t>
            </a:r>
          </a:p>
        </p:txBody>
      </p:sp>
    </p:spTree>
    <p:extLst>
      <p:ext uri="{BB962C8B-B14F-4D97-AF65-F5344CB8AC3E}">
        <p14:creationId xmlns:p14="http://schemas.microsoft.com/office/powerpoint/2010/main" val="283795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 smtClean="0"/>
              <a:t>data.frame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-  </a:t>
            </a:r>
            <a:r>
              <a:rPr lang="ko-KR" altLang="en-US" dirty="0" smtClean="0"/>
              <a:t>엑셀의 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데이터베이스의 테이블 형태의 타입</a:t>
            </a:r>
            <a:endParaRPr lang="en-US" altLang="ko-KR" dirty="0" smtClean="0"/>
          </a:p>
          <a:p>
            <a:r>
              <a:rPr lang="en-US" altLang="ko-KR" dirty="0" smtClean="0"/>
              <a:t>                     </a:t>
            </a:r>
            <a:r>
              <a:rPr lang="ko-KR" altLang="en-US" dirty="0" smtClean="0"/>
              <a:t>다른 유형의 데이터를  저장 할 수 있다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ncol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열의 개수를 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nrow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행</a:t>
            </a:r>
            <a:r>
              <a:rPr lang="ko-KR" altLang="en-US" dirty="0" smtClean="0"/>
              <a:t>의 </a:t>
            </a:r>
            <a:r>
              <a:rPr lang="ko-KR" altLang="en-US" dirty="0"/>
              <a:t>개수를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names(</a:t>
            </a:r>
            <a:r>
              <a:rPr lang="en-US" altLang="ko-KR" dirty="0" err="1" smtClean="0"/>
              <a:t>dataframe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dataframe</a:t>
            </a:r>
            <a:r>
              <a:rPr lang="ko-KR" altLang="en-US" dirty="0" smtClean="0"/>
              <a:t>의 열 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rownames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</a:t>
            </a:r>
            <a:r>
              <a:rPr lang="ko-KR" altLang="en-US" dirty="0" smtClean="0"/>
              <a:t>행 </a:t>
            </a:r>
            <a:r>
              <a:rPr lang="ko-KR" altLang="en-US" dirty="0"/>
              <a:t>이름을 출력합니다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</a:t>
            </a:r>
            <a:r>
              <a:rPr lang="en-US" altLang="ko-KR" dirty="0" err="1" smtClean="0"/>
              <a:t>colnames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은 </a:t>
            </a:r>
            <a:r>
              <a:rPr lang="en-US" altLang="ko-KR" dirty="0" err="1"/>
              <a:t>dataframe</a:t>
            </a:r>
            <a:r>
              <a:rPr lang="ko-KR" altLang="en-US" dirty="0"/>
              <a:t>의 열 이름을 출력합니다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3720662"/>
            <a:ext cx="9442753" cy="19549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sales1 &lt;- matrix(c(1, ‘Apple’, 500, 5, 2, ‘Peach’, 200, 2, 3, ‘Banana’, 100, 4, 4, ‘Grape’, 50, 7) , </a:t>
            </a:r>
            <a:r>
              <a:rPr lang="en-US" altLang="ko-KR" dirty="0" err="1" smtClean="0">
                <a:solidFill>
                  <a:schemeClr val="tx1"/>
                </a:solidFill>
              </a:rPr>
              <a:t>nrow</a:t>
            </a:r>
            <a:r>
              <a:rPr lang="en-US" altLang="ko-KR" dirty="0" smtClean="0">
                <a:solidFill>
                  <a:schemeClr val="tx1"/>
                </a:solidFill>
              </a:rPr>
              <a:t>=4, </a:t>
            </a:r>
            <a:r>
              <a:rPr lang="en-US" altLang="ko-KR" dirty="0" err="1" smtClean="0">
                <a:solidFill>
                  <a:schemeClr val="tx1"/>
                </a:solidFill>
              </a:rPr>
              <a:t>byrow</a:t>
            </a:r>
            <a:r>
              <a:rPr lang="en-US" altLang="ko-KR" dirty="0" smtClean="0">
                <a:solidFill>
                  <a:schemeClr val="tx1"/>
                </a:solidFill>
              </a:rPr>
              <a:t>=T)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 smtClean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(sales1)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ames(df1) &lt;- c(‘NO’, ‘NAME’, ‘PRICE’, ‘QTY’)</a:t>
            </a:r>
          </a:p>
          <a:p>
            <a:pPr marL="285750" indent="-285750">
              <a:buFont typeface="Wingdings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df1 &lt;- </a:t>
            </a:r>
            <a:r>
              <a:rPr lang="en-US" altLang="ko-KR" dirty="0" err="1" smtClean="0">
                <a:solidFill>
                  <a:schemeClr val="tx1"/>
                </a:solidFill>
              </a:rPr>
              <a:t>rbind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data.frame</a:t>
            </a:r>
            <a:r>
              <a:rPr lang="en-US" altLang="ko-KR" dirty="0" smtClean="0">
                <a:solidFill>
                  <a:schemeClr val="tx1"/>
                </a:solidFill>
              </a:rPr>
              <a:t>(NO=5, NAME=‘mongo’, PRICE=700, QTY=10))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() - </a:t>
            </a:r>
            <a:r>
              <a:rPr lang="ko-KR" altLang="en-US" dirty="0"/>
              <a:t>파일 이름 확인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(recursive=T) - </a:t>
            </a:r>
            <a:r>
              <a:rPr lang="ko-KR" altLang="en-US" dirty="0"/>
              <a:t>하위 디렉터리 내용까지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list.files</a:t>
            </a:r>
            <a:r>
              <a:rPr lang="en-US" altLang="ko-KR" dirty="0"/>
              <a:t>(</a:t>
            </a:r>
            <a:r>
              <a:rPr lang="en-US" altLang="ko-KR" dirty="0" err="1"/>
              <a:t>all.files</a:t>
            </a:r>
            <a:r>
              <a:rPr lang="en-US" altLang="ko-KR" dirty="0"/>
              <a:t>=T) - </a:t>
            </a:r>
            <a:r>
              <a:rPr lang="ko-KR" altLang="en-US" dirty="0"/>
              <a:t>숨김 파일까지 전부 출력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scan() - </a:t>
            </a:r>
            <a:r>
              <a:rPr lang="ko-KR" altLang="en-US" dirty="0"/>
              <a:t>텍스트 파일 읽어서 배열에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</a:t>
            </a:r>
            <a:r>
              <a:rPr lang="en-US" altLang="ko-KR" dirty="0"/>
              <a:t>() - </a:t>
            </a:r>
            <a:r>
              <a:rPr lang="ko-KR" altLang="en-US" dirty="0"/>
              <a:t>한 줄 단위로 읽어 들이는 함수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readLines</a:t>
            </a:r>
            <a:r>
              <a:rPr lang="en-US" altLang="ko-KR" dirty="0"/>
              <a:t>() - </a:t>
            </a:r>
            <a:r>
              <a:rPr lang="ko-KR" altLang="en-US" dirty="0"/>
              <a:t>파일에서 데이터를 행 단위로 읽어서 배열로 만든다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read.table</a:t>
            </a:r>
            <a:r>
              <a:rPr lang="en-US" altLang="ko-KR" dirty="0"/>
              <a:t>() - </a:t>
            </a:r>
            <a:r>
              <a:rPr lang="ko-KR" altLang="en-US" dirty="0"/>
              <a:t>일반 텍스트 형태의 파일을 읽어서 데이터 프레임에 담기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read.csv() - csv </a:t>
            </a:r>
            <a:r>
              <a:rPr lang="ko-KR" altLang="en-US" dirty="0"/>
              <a:t>파일 읽어서 데이터 프레임에 저장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패키지를 이용하여 </a:t>
            </a:r>
            <a:r>
              <a:rPr lang="en-US" altLang="ko-KR" dirty="0" err="1"/>
              <a:t>read.csv.sql</a:t>
            </a:r>
            <a:r>
              <a:rPr lang="en-US" altLang="ko-KR" dirty="0"/>
              <a:t>()</a:t>
            </a:r>
            <a:r>
              <a:rPr lang="ko-KR" altLang="en-US" dirty="0"/>
              <a:t>로 원하는 데이터를 </a:t>
            </a:r>
            <a:r>
              <a:rPr lang="en-US" altLang="ko-KR" dirty="0"/>
              <a:t>SQL </a:t>
            </a:r>
            <a:r>
              <a:rPr lang="ko-KR" altLang="en-US" dirty="0"/>
              <a:t>쿼리로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</a:t>
            </a:r>
            <a:r>
              <a:rPr lang="ko-KR" altLang="en-US" dirty="0"/>
              <a:t>와 </a:t>
            </a:r>
            <a:r>
              <a:rPr lang="en-US" altLang="ko-KR" dirty="0" err="1"/>
              <a:t>XLConnect</a:t>
            </a:r>
            <a:r>
              <a:rPr lang="en-US" altLang="ko-KR" dirty="0"/>
              <a:t> </a:t>
            </a:r>
            <a:r>
              <a:rPr lang="ko-KR" altLang="en-US" dirty="0"/>
              <a:t>패키지를 설치하여 </a:t>
            </a:r>
            <a:r>
              <a:rPr lang="en-US" altLang="ko-KR" dirty="0" err="1"/>
              <a:t>xls</a:t>
            </a:r>
            <a:r>
              <a:rPr lang="ko-KR" altLang="en-US" dirty="0"/>
              <a:t>파일로부터 데이터를 읽어 데이터 프레임에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이용하여 </a:t>
            </a:r>
            <a:r>
              <a:rPr lang="en-US" altLang="ko-KR" dirty="0"/>
              <a:t>html</a:t>
            </a:r>
            <a:r>
              <a:rPr lang="ko-KR" altLang="en-US" dirty="0"/>
              <a:t>페이지에서 표 형식의 데이터를 읽어 올 수 있다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64-bit </a:t>
            </a:r>
            <a:r>
              <a:rPr lang="en-US" altLang="ko-KR" dirty="0"/>
              <a:t>Oracle Data Access Components(ODAC)</a:t>
            </a:r>
            <a:r>
              <a:rPr lang="ko-KR" altLang="en-US" dirty="0"/>
              <a:t>를 설치해야 </a:t>
            </a:r>
            <a:r>
              <a:rPr lang="en-US" altLang="ko-KR" dirty="0"/>
              <a:t>Oracle DBMS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RODBC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mysql</a:t>
            </a:r>
            <a:r>
              <a:rPr lang="ko-KR" altLang="en-US" dirty="0"/>
              <a:t>에 접속해서 데이터를 가져올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write.table</a:t>
            </a:r>
            <a:r>
              <a:rPr lang="en-US" altLang="ko-KR" dirty="0"/>
              <a:t>() </a:t>
            </a:r>
            <a:r>
              <a:rPr lang="ko-KR" altLang="en-US" dirty="0"/>
              <a:t>함수로 파일에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WriteXLS</a:t>
            </a:r>
            <a:r>
              <a:rPr lang="en-US" altLang="ko-KR" dirty="0"/>
              <a:t> </a:t>
            </a:r>
            <a:r>
              <a:rPr lang="ko-KR" altLang="en-US" dirty="0"/>
              <a:t>패키지를 설치하고 </a:t>
            </a:r>
            <a:r>
              <a:rPr lang="en-US" altLang="ko-KR" dirty="0" err="1"/>
              <a:t>WriteXSL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r>
              <a:rPr lang="en-US" altLang="ko-KR" dirty="0"/>
              <a:t>excel </a:t>
            </a:r>
            <a:r>
              <a:rPr lang="ko-KR" altLang="en-US" dirty="0"/>
              <a:t>파일 형식으로 저장할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XML </a:t>
            </a:r>
            <a:r>
              <a:rPr lang="ko-KR" altLang="en-US" dirty="0"/>
              <a:t>패키지를 설치하고 </a:t>
            </a:r>
            <a:r>
              <a:rPr lang="en-US" altLang="ko-KR" dirty="0"/>
              <a:t>write.xml() </a:t>
            </a:r>
            <a:r>
              <a:rPr lang="ko-KR" altLang="en-US" dirty="0"/>
              <a:t>함수로 </a:t>
            </a:r>
            <a:r>
              <a:rPr lang="en-US" altLang="ko-KR" dirty="0"/>
              <a:t>xml</a:t>
            </a:r>
            <a:r>
              <a:rPr lang="ko-KR" altLang="en-US" dirty="0"/>
              <a:t>형식으로 저장할 수 있다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906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306262"/>
              </p:ext>
            </p:extLst>
          </p:nvPr>
        </p:nvGraphicFramePr>
        <p:xfrm>
          <a:off x="754993" y="1556990"/>
          <a:ext cx="10107447" cy="46939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8304"/>
                <a:gridCol w="852914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aggregate()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다양한 함수를 사용하여 계산 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apply()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배열 또는 행렬에 주어진 함수를 적용한 뒤 그 결과를 벡터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배열 또는 리스트로 반환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cor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상관함수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cumsum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누적합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cumprom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설정된 지점까지의 </a:t>
                      </a:r>
                      <a:r>
                        <a:rPr lang="ko-KR" altLang="en-US" sz="1600" dirty="0" err="1" smtClean="0"/>
                        <a:t>누적곱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diff()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차이 나는 부분 찾아냄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length()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 개수를 구해서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max()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최소값을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가운데값을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median()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원래 위치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order()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누적곱을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prod()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72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4" y="956650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많이 사용되는 </a:t>
            </a:r>
            <a:r>
              <a:rPr lang="ko-KR" altLang="en-US" dirty="0"/>
              <a:t> </a:t>
            </a:r>
            <a:r>
              <a:rPr lang="ko-KR" altLang="en-US" dirty="0" smtClean="0"/>
              <a:t>기본 함수들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45582"/>
              </p:ext>
            </p:extLst>
          </p:nvPr>
        </p:nvGraphicFramePr>
        <p:xfrm>
          <a:off x="754994" y="1556990"/>
          <a:ext cx="10154744" cy="3688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0048"/>
                <a:gridCol w="861469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함수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range()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범위값을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rank()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각 요소의 순위를</a:t>
                      </a:r>
                      <a:r>
                        <a:rPr lang="ko-KR" altLang="en-US" sz="1600" baseline="0" dirty="0" smtClean="0"/>
                        <a:t>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rev()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요소의 역순을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sd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표준편차를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sort()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정렬결과를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총합을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summary()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요약통계량을 출력함</a:t>
                      </a:r>
                      <a:endParaRPr lang="ko-KR" altLang="en-US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sweep()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인수 데이터의 행 또는 열 벡터 값에  </a:t>
                      </a:r>
                      <a:r>
                        <a:rPr lang="en-US" altLang="ko-KR" sz="1600" dirty="0" smtClean="0"/>
                        <a:t>STATS </a:t>
                      </a:r>
                      <a:r>
                        <a:rPr lang="ko-KR" altLang="en-US" sz="1600" dirty="0" smtClean="0"/>
                        <a:t>값을 </a:t>
                      </a:r>
                      <a:r>
                        <a:rPr lang="en-US" altLang="ko-KR" sz="1600" dirty="0" smtClean="0"/>
                        <a:t>FUN </a:t>
                      </a:r>
                      <a:r>
                        <a:rPr lang="ko-KR" altLang="en-US" sz="1600" dirty="0" smtClean="0"/>
                        <a:t>논리에 따라 적용하는 함수이다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tapply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벡터에서 주어진 함수연산을 수행함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var</a:t>
                      </a:r>
                      <a:r>
                        <a:rPr lang="en-US" altLang="ko-KR" sz="1600" dirty="0" smtClean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분산값을</a:t>
                      </a:r>
                      <a:r>
                        <a:rPr lang="ko-KR" altLang="en-US" sz="1600" dirty="0" smtClean="0"/>
                        <a:t> 출력함</a:t>
                      </a:r>
                      <a:endParaRPr lang="en-US" altLang="ko-KR" sz="16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4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RHIPE(</a:t>
            </a:r>
            <a:r>
              <a:rPr lang="en-US" altLang="ko-KR" b="1" dirty="0" err="1"/>
              <a:t>Saptarshi</a:t>
            </a:r>
            <a:r>
              <a:rPr lang="en-US" altLang="ko-KR" b="1" dirty="0"/>
              <a:t> </a:t>
            </a:r>
            <a:r>
              <a:rPr lang="en-US" altLang="ko-KR" b="1" dirty="0" err="1"/>
              <a:t>Guha</a:t>
            </a:r>
            <a:r>
              <a:rPr lang="en-US" altLang="ko-KR" b="1" dirty="0"/>
              <a:t>, 2010)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 and Hadoop Integrated Processing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Google protocol buffer: HDFS files ↔ R</a:t>
            </a:r>
            <a:r>
              <a:rPr lang="ko-KR" altLang="en-US" dirty="0"/>
              <a:t>객체로 변환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콘솔에서 </a:t>
            </a:r>
            <a:r>
              <a:rPr lang="en-US" altLang="ko-KR" dirty="0"/>
              <a:t>job status tracking </a:t>
            </a:r>
            <a:r>
              <a:rPr lang="ko-KR" altLang="en-US" dirty="0"/>
              <a:t>가능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err="1" smtClean="0"/>
              <a:t>RHadoop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REvolution</a:t>
            </a:r>
            <a:r>
              <a:rPr lang="en-US" altLang="ko-KR" b="1" dirty="0" smtClean="0"/>
              <a:t> </a:t>
            </a:r>
            <a:r>
              <a:rPr lang="en-US" altLang="ko-KR" b="1" dirty="0"/>
              <a:t>Analytics,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rmr2: MapReduce </a:t>
            </a:r>
            <a:r>
              <a:rPr lang="ko-KR" altLang="en-US" dirty="0"/>
              <a:t>관련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rhdfs</a:t>
            </a:r>
            <a:r>
              <a:rPr lang="en-US" altLang="ko-KR" dirty="0"/>
              <a:t>: HDFS </a:t>
            </a:r>
            <a:r>
              <a:rPr lang="ko-KR" altLang="en-US" dirty="0"/>
              <a:t>파일 관리를 위한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rhbase</a:t>
            </a:r>
            <a:r>
              <a:rPr lang="en-US" altLang="ko-KR" dirty="0"/>
              <a:t>: </a:t>
            </a:r>
            <a:r>
              <a:rPr lang="ko-KR" altLang="en-US" dirty="0"/>
              <a:t>분산 데이터베이스인 </a:t>
            </a:r>
            <a:r>
              <a:rPr lang="en-US" altLang="ko-KR" dirty="0" err="1"/>
              <a:t>HBase</a:t>
            </a:r>
            <a:r>
              <a:rPr lang="ko-KR" altLang="en-US" dirty="0"/>
              <a:t>를 지원하는 함수 제공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https://github.com/RevolutionAnalytics/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2" y="4035480"/>
            <a:ext cx="7505989" cy="22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Hadoop </a:t>
            </a:r>
            <a:r>
              <a:rPr lang="ko-KR" altLang="en-US" sz="2000" b="1" dirty="0">
                <a:solidFill>
                  <a:srgbClr val="C00000"/>
                </a:solidFill>
              </a:rPr>
              <a:t>설계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목표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장애를 빠른 시간에 감지하고 대처할 수 있게 설계돼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에 파일을 저장하거나 저장된 파일을 조회하려면 </a:t>
            </a:r>
            <a:r>
              <a:rPr lang="ko-KR" altLang="en-US" sz="2000" dirty="0" err="1" smtClean="0"/>
              <a:t>스트리밍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방식으로 데이터에 접근해야 합니다</a:t>
            </a:r>
            <a:r>
              <a:rPr lang="en-US" altLang="ko-KR" sz="2000" dirty="0"/>
              <a:t>. HDFS</a:t>
            </a:r>
            <a:r>
              <a:rPr lang="ko-KR" altLang="en-US" sz="2000" dirty="0"/>
              <a:t>는 기존 파일 시스템들과 달리 배치 작업에 </a:t>
            </a:r>
            <a:r>
              <a:rPr lang="ko-KR" altLang="en-US" sz="2000" dirty="0" smtClean="0"/>
              <a:t>적합하도록 </a:t>
            </a:r>
            <a:r>
              <a:rPr lang="ko-KR" altLang="en-US" sz="2000" dirty="0"/>
              <a:t>설계돼 있고</a:t>
            </a:r>
            <a:r>
              <a:rPr lang="en-US" altLang="ko-KR" sz="2000" dirty="0"/>
              <a:t>, </a:t>
            </a:r>
            <a:r>
              <a:rPr lang="ko-KR" altLang="en-US" sz="2000" dirty="0"/>
              <a:t>낮은 데이터 접근 지연 시간보다는 높은 데이터 처리량에 중점을 </a:t>
            </a:r>
            <a:r>
              <a:rPr lang="ko-KR" altLang="en-US" sz="2000" dirty="0" smtClean="0"/>
              <a:t>두고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하나의 파일이 기가바이트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테라바이트</a:t>
            </a:r>
            <a:r>
              <a:rPr lang="ko-KR" altLang="en-US" sz="2000" dirty="0"/>
              <a:t> 이상의 사이즈로 </a:t>
            </a:r>
            <a:r>
              <a:rPr lang="ko-KR" altLang="en-US" sz="2000" dirty="0" smtClean="0"/>
              <a:t>저장될 </a:t>
            </a:r>
            <a:r>
              <a:rPr lang="ko-KR" altLang="en-US" sz="2000" dirty="0"/>
              <a:t>수 있게 설계 됐습니다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높은 데이터 전송 대역폭과 하나의 클러스터에서 수백 대의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지원할 수 있어야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하나의 </a:t>
            </a:r>
            <a:r>
              <a:rPr lang="ko-KR" altLang="en-US" sz="2000" dirty="0" err="1"/>
              <a:t>인스턴스에서는</a:t>
            </a:r>
            <a:r>
              <a:rPr lang="ko-KR" altLang="en-US" sz="2000" dirty="0"/>
              <a:t> 수백만 개 이상의 파일을 </a:t>
            </a:r>
            <a:r>
              <a:rPr lang="ko-KR" altLang="en-US" sz="2000" dirty="0" smtClean="0"/>
              <a:t>지원합니다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HDFS</a:t>
            </a:r>
            <a:r>
              <a:rPr lang="ko-KR" altLang="en-US" sz="2000" dirty="0"/>
              <a:t>는 한번 저장한 데이터는 더는 수정할 수 없고</a:t>
            </a:r>
            <a:r>
              <a:rPr lang="en-US" altLang="ko-KR" sz="2000" dirty="0"/>
              <a:t>, </a:t>
            </a:r>
            <a:r>
              <a:rPr lang="ko-KR" altLang="en-US" sz="2000" dirty="0"/>
              <a:t>읽기만 가능하게 </a:t>
            </a:r>
            <a:r>
              <a:rPr lang="ko-KR" altLang="en-US" sz="2000" dirty="0" smtClean="0"/>
              <a:t>해서 데이터 </a:t>
            </a:r>
            <a:r>
              <a:rPr lang="ko-KR" altLang="en-US" sz="2000" dirty="0" err="1"/>
              <a:t>무결성을</a:t>
            </a:r>
            <a:r>
              <a:rPr lang="ko-KR" altLang="en-US" sz="2000" dirty="0"/>
              <a:t> 유지합니다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데이터 수정은 불가능 하지만 파일이동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  <a:r>
              <a:rPr lang="en-US" altLang="ko-KR" sz="2000" dirty="0"/>
              <a:t>, </a:t>
            </a:r>
            <a:r>
              <a:rPr lang="ko-KR" altLang="en-US" sz="2000" dirty="0"/>
              <a:t>복사할 수 </a:t>
            </a:r>
            <a:r>
              <a:rPr lang="ko-KR" altLang="en-US" sz="2000" dirty="0" smtClean="0"/>
              <a:t>있는 인터페이스를 </a:t>
            </a:r>
            <a:r>
              <a:rPr lang="ko-KR" altLang="en-US" sz="2000" dirty="0"/>
              <a:t>제공합니다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하둡</a:t>
            </a:r>
            <a:r>
              <a:rPr lang="ko-KR" altLang="en-US" sz="2000" dirty="0"/>
              <a:t> </a:t>
            </a:r>
            <a:r>
              <a:rPr lang="en-US" altLang="ko-KR" sz="2000" dirty="0"/>
              <a:t>2.0 </a:t>
            </a:r>
            <a:r>
              <a:rPr lang="ko-KR" altLang="en-US" sz="2000" dirty="0"/>
              <a:t>알파버전부터 </a:t>
            </a:r>
            <a:r>
              <a:rPr lang="en-US" altLang="ko-KR" sz="2000" dirty="0"/>
              <a:t>HDFS</a:t>
            </a:r>
            <a:r>
              <a:rPr lang="ko-KR" altLang="en-US" sz="2000" dirty="0"/>
              <a:t>에 저장된 파일에 </a:t>
            </a:r>
            <a:r>
              <a:rPr lang="en-US" altLang="ko-KR" sz="2000" dirty="0"/>
              <a:t>append</a:t>
            </a:r>
            <a:r>
              <a:rPr lang="ko-KR" altLang="en-US" sz="2000" dirty="0"/>
              <a:t>가 제공됩니다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2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" y="1170097"/>
            <a:ext cx="6039013" cy="4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CentOS, Red Hat </a:t>
            </a:r>
            <a:r>
              <a:rPr lang="ko-KR" altLang="en-US" dirty="0"/>
              <a:t>에서 </a:t>
            </a:r>
            <a:r>
              <a:rPr lang="en-US" altLang="ko-KR" dirty="0"/>
              <a:t>EPEL </a:t>
            </a:r>
            <a:r>
              <a:rPr lang="ko-KR" altLang="en-US" dirty="0"/>
              <a:t>저장소 </a:t>
            </a:r>
            <a:r>
              <a:rPr lang="ko-KR" altLang="en-US" dirty="0" smtClean="0"/>
              <a:t>설치</a:t>
            </a:r>
            <a:endParaRPr lang="ko-KR" altLang="en-US" dirty="0"/>
          </a:p>
          <a:p>
            <a:r>
              <a:rPr lang="ko-KR" altLang="en-US" dirty="0"/>
              <a:t>공식 </a:t>
            </a:r>
            <a:r>
              <a:rPr lang="en-US" altLang="ko-KR" dirty="0"/>
              <a:t>CentOS</a:t>
            </a:r>
            <a:r>
              <a:rPr lang="ko-KR" altLang="en-US" dirty="0"/>
              <a:t>와 </a:t>
            </a:r>
            <a:r>
              <a:rPr lang="en-US" altLang="ko-KR" dirty="0"/>
              <a:t>Red Hat Enterprise Linux</a:t>
            </a:r>
            <a:r>
              <a:rPr lang="ko-KR" altLang="en-US" dirty="0"/>
              <a:t>의 저장소에 포함되지 않은 패키지를 설치하기 위해 </a:t>
            </a:r>
            <a:r>
              <a:rPr lang="en-US" altLang="ko-KR" dirty="0"/>
              <a:t>Fedora Extra Packages for Enterprise Linux (EPEL) repository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#</a:t>
            </a:r>
            <a:r>
              <a:rPr lang="en-US" altLang="ko-KR" dirty="0"/>
              <a:t>CentOS</a:t>
            </a:r>
            <a:r>
              <a:rPr lang="ko-KR" altLang="en-US" dirty="0"/>
              <a:t>에 </a:t>
            </a:r>
            <a:r>
              <a:rPr lang="en-US" altLang="ko-KR" dirty="0"/>
              <a:t>Extras </a:t>
            </a:r>
            <a:r>
              <a:rPr lang="ko-KR" altLang="en-US" dirty="0"/>
              <a:t>저장소</a:t>
            </a:r>
          </a:p>
          <a:p>
            <a:r>
              <a:rPr lang="en-US" altLang="ko-KR" dirty="0"/>
              <a:t>CentOS</a:t>
            </a:r>
            <a:r>
              <a:rPr lang="ko-KR" altLang="en-US" dirty="0"/>
              <a:t>에 엑스트라 저장소는 </a:t>
            </a:r>
            <a:r>
              <a:rPr lang="en-US" altLang="ko-KR" dirty="0"/>
              <a:t>EPEL</a:t>
            </a:r>
            <a:r>
              <a:rPr lang="ko-KR" altLang="en-US" dirty="0"/>
              <a:t>을 설치하는 패키지를 포함하고 있으며 기본적으로 활성화 되어 있습니다</a:t>
            </a:r>
            <a:r>
              <a:rPr lang="en-US" altLang="ko-KR" dirty="0"/>
              <a:t>. EPEL </a:t>
            </a:r>
            <a:r>
              <a:rPr lang="ko-KR" altLang="en-US" dirty="0"/>
              <a:t>패키지를 설치하기 위해서는 </a:t>
            </a:r>
            <a:r>
              <a:rPr lang="en-US" altLang="ko-KR" dirty="0"/>
              <a:t>yum</a:t>
            </a:r>
            <a:r>
              <a:rPr lang="ko-KR" altLang="en-US" dirty="0"/>
              <a:t>으로 간단하게 설치 할 수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 smtClean="0"/>
              <a:t>epel</a:t>
            </a:r>
            <a:r>
              <a:rPr lang="en-US" altLang="ko-KR" dirty="0" smtClean="0"/>
              <a:t>-release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en-US" altLang="ko-KR" dirty="0" err="1"/>
              <a:t>npm</a:t>
            </a:r>
            <a:r>
              <a:rPr lang="ko-KR" altLang="en-US" dirty="0"/>
              <a:t>을 설치하자</a:t>
            </a:r>
            <a:r>
              <a:rPr lang="en-US" altLang="ko-KR" dirty="0"/>
              <a:t>. (Node Packaged Module)</a:t>
            </a:r>
          </a:p>
          <a:p>
            <a:r>
              <a:rPr lang="en-US" altLang="ko-KR" dirty="0" err="1"/>
              <a:t>sudo</a:t>
            </a:r>
            <a:r>
              <a:rPr lang="en-US" altLang="ko-KR" dirty="0"/>
              <a:t> yum install </a:t>
            </a:r>
            <a:r>
              <a:rPr lang="en-US" altLang="ko-KR" dirty="0" err="1"/>
              <a:t>npm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#R </a:t>
            </a:r>
            <a:r>
              <a:rPr lang="ko-KR" altLang="en-US" dirty="0"/>
              <a:t>설치하기</a:t>
            </a:r>
          </a:p>
          <a:p>
            <a:r>
              <a:rPr lang="en-US" altLang="ko-KR" dirty="0"/>
              <a:t>yum install R </a:t>
            </a:r>
          </a:p>
          <a:p>
            <a:endParaRPr lang="en-US" altLang="ko-KR" dirty="0"/>
          </a:p>
          <a:p>
            <a:r>
              <a:rPr lang="en-US" altLang="ko-KR" dirty="0"/>
              <a:t># R </a:t>
            </a:r>
            <a:r>
              <a:rPr lang="ko-KR" altLang="en-US" dirty="0"/>
              <a:t>실행하기</a:t>
            </a:r>
          </a:p>
          <a:p>
            <a:r>
              <a:rPr lang="en-US" altLang="ko-KR" dirty="0"/>
              <a:t>$ R</a:t>
            </a:r>
          </a:p>
          <a:p>
            <a:r>
              <a:rPr lang="en-US" altLang="ko-KR" dirty="0"/>
              <a:t>&gt; a &lt;- c(1,2,3)</a:t>
            </a:r>
          </a:p>
          <a:p>
            <a:r>
              <a:rPr lang="en-US" altLang="ko-KR" dirty="0"/>
              <a:t>&gt; a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("functional")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459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설치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r>
              <a:rPr lang="en-US" altLang="ko-KR" dirty="0"/>
              <a:t>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/lib64/R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ko-KR" altLang="en-US" dirty="0"/>
              <a:t>에 추가</a:t>
            </a:r>
          </a:p>
          <a:p>
            <a:r>
              <a:rPr lang="en-US" altLang="ko-KR" dirty="0"/>
              <a:t>export HADOOP_CMD=/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/bin/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export HADOOP_STREAMING=/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/local/hadoop-2.7.1/share/</a:t>
            </a:r>
            <a:r>
              <a:rPr lang="en-US" altLang="ko-KR" dirty="0" err="1"/>
              <a:t>hadoop</a:t>
            </a:r>
            <a:r>
              <a:rPr lang="en-US" altLang="ko-KR" dirty="0"/>
              <a:t>/tools/lib/hadoop-streaming-2.7.1.jar</a:t>
            </a:r>
          </a:p>
          <a:p>
            <a:endParaRPr lang="en-US" altLang="ko-KR" dirty="0"/>
          </a:p>
          <a:p>
            <a:r>
              <a:rPr lang="en-US" altLang="ko-KR" dirty="0"/>
              <a:t>#R</a:t>
            </a:r>
            <a:r>
              <a:rPr lang="ko-KR" altLang="en-US" dirty="0"/>
              <a:t>실행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(HADOOP_HOME="/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Sys.setenv</a:t>
            </a:r>
            <a:r>
              <a:rPr lang="en-US" altLang="ko-KR" dirty="0"/>
              <a:t>(HADOOP_CMD="/</a:t>
            </a:r>
            <a:r>
              <a:rPr lang="en-US" altLang="ko-KR" dirty="0" err="1"/>
              <a:t>usr</a:t>
            </a:r>
            <a:r>
              <a:rPr lang="en-US" altLang="ko-KR" dirty="0"/>
              <a:t>/local/hadoop-2.7.1/bin/</a:t>
            </a:r>
            <a:r>
              <a:rPr lang="en-US" altLang="ko-KR" dirty="0" err="1"/>
              <a:t>hadoop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Sys.getenv</a:t>
            </a:r>
            <a:r>
              <a:rPr lang="en-US" altLang="ko-KR" dirty="0"/>
              <a:t>("HADOOP_HOME")</a:t>
            </a:r>
          </a:p>
          <a:p>
            <a:endParaRPr lang="en-US" altLang="ko-KR" dirty="0"/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(c("</a:t>
            </a:r>
            <a:r>
              <a:rPr lang="en-US" altLang="ko-KR" dirty="0" err="1"/>
              <a:t>rJava</a:t>
            </a:r>
            <a:r>
              <a:rPr lang="en-US" altLang="ko-KR" dirty="0"/>
              <a:t>", "</a:t>
            </a:r>
            <a:r>
              <a:rPr lang="en-US" altLang="ko-KR" dirty="0" err="1"/>
              <a:t>Rcpp</a:t>
            </a:r>
            <a:r>
              <a:rPr lang="en-US" altLang="ko-KR" dirty="0"/>
              <a:t>", "RJSONIO", "</a:t>
            </a:r>
            <a:r>
              <a:rPr lang="en-US" altLang="ko-KR" dirty="0" err="1"/>
              <a:t>bitops</a:t>
            </a:r>
            <a:r>
              <a:rPr lang="en-US" altLang="ko-KR" dirty="0"/>
              <a:t>", "digest", "functional", "</a:t>
            </a:r>
            <a:r>
              <a:rPr lang="en-US" altLang="ko-KR" dirty="0" err="1"/>
              <a:t>stringr</a:t>
            </a:r>
            <a:r>
              <a:rPr lang="en-US" altLang="ko-KR" dirty="0"/>
              <a:t>", "</a:t>
            </a:r>
            <a:r>
              <a:rPr lang="en-US" altLang="ko-KR" dirty="0" err="1"/>
              <a:t>plyr</a:t>
            </a:r>
            <a:r>
              <a:rPr lang="en-US" altLang="ko-KR" dirty="0"/>
              <a:t>", "reshape2", "</a:t>
            </a:r>
            <a:r>
              <a:rPr lang="en-US" altLang="ko-KR" dirty="0" err="1"/>
              <a:t>caTools</a:t>
            </a:r>
            <a:r>
              <a:rPr lang="en-US" altLang="ko-KR" dirty="0" smtClean="0"/>
              <a:t>"))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6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en-US" altLang="ko-KR" dirty="0"/>
              <a:t>3.x.x </a:t>
            </a:r>
            <a:r>
              <a:rPr lang="ko-KR" altLang="en-US" dirty="0"/>
              <a:t>버전 이후 부터 </a:t>
            </a:r>
            <a:r>
              <a:rPr lang="en-US" altLang="ko-KR" dirty="0"/>
              <a:t>https://github.com/RevolutionAnalytics/RHadoop/wiki/Downloads</a:t>
            </a:r>
            <a:r>
              <a:rPr lang="ko-KR" altLang="en-US" dirty="0"/>
              <a:t>에서 </a:t>
            </a:r>
            <a:r>
              <a:rPr lang="en-US" altLang="ko-KR" dirty="0" err="1"/>
              <a:t>hadoop</a:t>
            </a:r>
            <a:r>
              <a:rPr lang="ko-KR" altLang="en-US" dirty="0"/>
              <a:t>관련 패키지 다운로드</a:t>
            </a:r>
          </a:p>
          <a:p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r>
              <a:rPr lang="en-US" altLang="ko-KR" dirty="0"/>
              <a:t>/share/doc/R-3.4.2/html/</a:t>
            </a:r>
          </a:p>
          <a:p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/Downloads/rhdfs_1.0.8.tar.gz", repos=NULL, type="source")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/Downloads/rmr2_3.3.1.tar.gz",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/Downloads/plyrmr_0.6.0.tar.gz",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/Downloads/rhbase_1.2.1.tar.gz", repos=NULL, type="source")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(c("bit64", "</a:t>
            </a:r>
            <a:r>
              <a:rPr lang="en-US" altLang="ko-KR" dirty="0" err="1"/>
              <a:t>rjson</a:t>
            </a:r>
            <a:r>
              <a:rPr lang="en-US" altLang="ko-KR" dirty="0"/>
              <a:t>"))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install.packages</a:t>
            </a:r>
            <a:r>
              <a:rPr lang="en-US" altLang="ko-KR" dirty="0"/>
              <a:t>("/home/</a:t>
            </a:r>
            <a:r>
              <a:rPr lang="en-US" altLang="ko-KR" dirty="0" err="1"/>
              <a:t>hadoop</a:t>
            </a:r>
            <a:r>
              <a:rPr lang="en-US" altLang="ko-KR" dirty="0"/>
              <a:t>/Downloads/ravro_1.0.4.tar.gz", repos=NULL, type="source")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8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1</a:t>
            </a:r>
            <a:r>
              <a:rPr lang="ko-KR" altLang="en-US" dirty="0"/>
              <a:t>부터 </a:t>
            </a:r>
            <a:r>
              <a:rPr lang="en-US" altLang="ko-KR" dirty="0"/>
              <a:t>1,000</a:t>
            </a:r>
            <a:r>
              <a:rPr lang="ko-KR" altLang="en-US" dirty="0"/>
              <a:t>까지의 숫자를 생성</a:t>
            </a:r>
            <a:r>
              <a:rPr lang="en-US" altLang="ko-KR" dirty="0"/>
              <a:t>/ </a:t>
            </a:r>
            <a:r>
              <a:rPr lang="ko-KR" altLang="en-US" dirty="0"/>
              <a:t>각 숫자 모두를 제곱하는 연산을 수행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&gt;library(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</a:t>
            </a:r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 fs -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 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err="1" smtClean="0">
                <a:solidFill>
                  <a:schemeClr val="tx1"/>
                </a:solidFill>
              </a:rPr>
              <a:t>small.ints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/ex1</a:t>
            </a:r>
            <a:r>
              <a:rPr lang="en-US" altLang="ko-KR" dirty="0" smtClean="0">
                <a:solidFill>
                  <a:schemeClr val="tx1"/>
                </a:solidFill>
              </a:rPr>
              <a:t>")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result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en-US" altLang="ko-KR" dirty="0" err="1">
                <a:solidFill>
                  <a:schemeClr val="tx1"/>
                </a:solidFill>
              </a:rPr>
              <a:t>cbind</a:t>
            </a:r>
            <a:r>
              <a:rPr lang="en-US" altLang="ko-KR" dirty="0">
                <a:solidFill>
                  <a:schemeClr val="tx1"/>
                </a:solidFill>
              </a:rPr>
              <a:t>(v,v^2)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solidFill>
                  <a:schemeClr val="tx1"/>
                </a:solidFill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22750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균일분포에서 </a:t>
            </a:r>
            <a:r>
              <a:rPr lang="en-US" altLang="ko-KR" dirty="0"/>
              <a:t>1000</a:t>
            </a:r>
            <a:r>
              <a:rPr lang="ko-KR" altLang="en-US" dirty="0"/>
              <a:t>개씩 </a:t>
            </a:r>
            <a:r>
              <a:rPr lang="ko-KR" altLang="en-US" dirty="0" err="1"/>
              <a:t>난수를</a:t>
            </a:r>
            <a:r>
              <a:rPr lang="ko-KR" altLang="en-US" dirty="0"/>
              <a:t> 발생 평균계산</a:t>
            </a:r>
            <a:r>
              <a:rPr lang="en-US" altLang="ko-KR" dirty="0"/>
              <a:t>/ 1000</a:t>
            </a:r>
            <a:r>
              <a:rPr lang="ko-KR" altLang="en-US" dirty="0"/>
              <a:t>번 반복 후 평균의 히스토그램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1" y="1539863"/>
            <a:ext cx="7030089" cy="2669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/rmr2/ex2"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)) </a:t>
            </a:r>
            <a:r>
              <a:rPr lang="en-US" altLang="ko-KR" dirty="0" err="1">
                <a:solidFill>
                  <a:schemeClr val="tx1"/>
                </a:solidFill>
              </a:rPr>
              <a:t>dfs.rmr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(1:1000, output=</a:t>
            </a:r>
            <a:r>
              <a:rPr lang="en-US" altLang="ko-KR" dirty="0" err="1">
                <a:solidFill>
                  <a:schemeClr val="tx1"/>
                </a:solidFill>
              </a:rPr>
              <a:t>infile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Defining the MapReduce </a:t>
            </a:r>
            <a:r>
              <a:rPr lang="en-US" altLang="ko-KR" dirty="0" smtClean="0">
                <a:solidFill>
                  <a:schemeClr val="tx1"/>
                </a:solidFill>
              </a:rPr>
              <a:t>job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41007" y="2464774"/>
            <a:ext cx="5141391" cy="4214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test </a:t>
            </a:r>
            <a:r>
              <a:rPr lang="en-US" altLang="ko-KR" dirty="0">
                <a:solidFill>
                  <a:schemeClr val="tx1"/>
                </a:solidFill>
              </a:rPr>
              <a:t>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input = </a:t>
            </a:r>
            <a:r>
              <a:rPr lang="en-US" altLang="ko-KR" dirty="0" err="1">
                <a:solidFill>
                  <a:schemeClr val="tx1"/>
                </a:solidFill>
              </a:rPr>
              <a:t>small.ints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map = function(k, v){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seq_along</a:t>
            </a:r>
            <a:r>
              <a:rPr lang="en-US" altLang="ko-KR" dirty="0">
                <a:solidFill>
                  <a:schemeClr val="tx1"/>
                </a:solidFill>
              </a:rPr>
              <a:t>(v), function(r){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x &lt;- </a:t>
            </a:r>
            <a:r>
              <a:rPr lang="en-US" altLang="ko-KR" dirty="0" err="1">
                <a:solidFill>
                  <a:schemeClr val="tx1"/>
                </a:solidFill>
              </a:rPr>
              <a:t>runif</a:t>
            </a:r>
            <a:r>
              <a:rPr lang="en-US" altLang="ko-KR" dirty="0">
                <a:solidFill>
                  <a:schemeClr val="tx1"/>
                </a:solidFill>
              </a:rPr>
              <a:t>(1000)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(r, mean(x))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output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(test)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</a:t>
            </a:r>
            <a:r>
              <a:rPr lang="ko-KR" altLang="en-US" dirty="0">
                <a:solidFill>
                  <a:schemeClr val="tx1"/>
                </a:solidFill>
              </a:rPr>
              <a:t>리스트의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번째 값만 추출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Means &lt;- </a:t>
            </a:r>
            <a:r>
              <a:rPr lang="en-US" altLang="ko-KR" dirty="0" err="1">
                <a:solidFill>
                  <a:schemeClr val="tx1"/>
                </a:solidFill>
              </a:rPr>
              <a:t>do.call</a:t>
            </a:r>
            <a:r>
              <a:rPr lang="en-US" altLang="ko-KR" dirty="0">
                <a:solidFill>
                  <a:schemeClr val="tx1"/>
                </a:solidFill>
              </a:rPr>
              <a:t>("c", 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output$val</a:t>
            </a:r>
            <a:r>
              <a:rPr lang="en-US" altLang="ko-KR" dirty="0">
                <a:solidFill>
                  <a:schemeClr val="tx1"/>
                </a:solidFill>
              </a:rPr>
              <a:t>, "[[", 2))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hist</a:t>
            </a:r>
            <a:r>
              <a:rPr lang="en-US" altLang="ko-KR" dirty="0">
                <a:solidFill>
                  <a:schemeClr val="tx1"/>
                </a:solidFill>
              </a:rPr>
              <a:t>(Means)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1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 err="1"/>
              <a:t>자료값이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보다 큰 수와 작은 수의 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681753"/>
            <a:ext cx="9442753" cy="4719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smtClean="0">
                <a:solidFill>
                  <a:schemeClr val="tx1"/>
                </a:solidFill>
              </a:rPr>
              <a:t>MapReduce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random &lt;- </a:t>
            </a:r>
            <a:r>
              <a:rPr lang="en-US" altLang="ko-KR" dirty="0" err="1">
                <a:solidFill>
                  <a:schemeClr val="tx1"/>
                </a:solidFill>
              </a:rPr>
              <a:t>to.dfs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rnorm</a:t>
            </a:r>
            <a:r>
              <a:rPr lang="en-US" altLang="ko-KR" dirty="0">
                <a:solidFill>
                  <a:schemeClr val="tx1"/>
                </a:solidFill>
              </a:rPr>
              <a:t>(100</a:t>
            </a:r>
            <a:r>
              <a:rPr lang="en-US" altLang="ko-KR" dirty="0" smtClean="0">
                <a:solidFill>
                  <a:schemeClr val="tx1"/>
                </a:solidFill>
              </a:rPr>
              <a:t>))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	key &lt;- </a:t>
            </a:r>
            <a:r>
              <a:rPr lang="en-US" altLang="ko-KR" dirty="0" err="1">
                <a:solidFill>
                  <a:schemeClr val="tx1"/>
                </a:solidFill>
              </a:rPr>
              <a:t>ifelse</a:t>
            </a:r>
            <a:r>
              <a:rPr lang="en-US" altLang="ko-KR" dirty="0">
                <a:solidFill>
                  <a:schemeClr val="tx1"/>
                </a:solidFill>
              </a:rPr>
              <a:t>(v &lt; 0, "less", "greater")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(key,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</a:t>
            </a:r>
            <a:r>
              <a:rPr lang="en-US" altLang="ko-KR" dirty="0" err="1">
                <a:solidFill>
                  <a:schemeClr val="tx1"/>
                </a:solidFill>
              </a:rPr>
              <a:t>k,v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(k, length(v))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}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input= random, output="/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/ex3",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reduce = 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out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9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1"/>
            <a:ext cx="9442753" cy="5060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library(</a:t>
            </a:r>
            <a:r>
              <a:rPr lang="en-US" altLang="ko-KR" dirty="0" err="1">
                <a:solidFill>
                  <a:schemeClr val="tx1"/>
                </a:solidFill>
              </a:rPr>
              <a:t>rhdfs</a:t>
            </a:r>
            <a:r>
              <a:rPr lang="en-US" altLang="ko-KR" dirty="0">
                <a:solidFill>
                  <a:schemeClr val="tx1"/>
                </a:solidFill>
              </a:rPr>
              <a:t>)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</a:t>
            </a:r>
            <a:r>
              <a:rPr lang="en-US" altLang="ko-KR" dirty="0" err="1">
                <a:solidFill>
                  <a:schemeClr val="tx1"/>
                </a:solidFill>
              </a:rPr>
              <a:t>hdfs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hdfs.init</a:t>
            </a:r>
            <a:r>
              <a:rPr lang="en-US" altLang="ko-KR" dirty="0">
                <a:solidFill>
                  <a:schemeClr val="tx1"/>
                </a:solidFill>
              </a:rPr>
              <a:t>()    # Start to connect HDFS, </a:t>
            </a:r>
            <a:r>
              <a:rPr lang="ko-KR" altLang="en-US" dirty="0">
                <a:solidFill>
                  <a:schemeClr val="tx1"/>
                </a:solidFill>
              </a:rPr>
              <a:t>반드시 </a:t>
            </a:r>
            <a:r>
              <a:rPr lang="en-US" altLang="ko-KR" dirty="0">
                <a:solidFill>
                  <a:schemeClr val="tx1"/>
                </a:solidFill>
              </a:rPr>
              <a:t>rmr2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ko-KR" altLang="en-US" dirty="0" err="1">
                <a:solidFill>
                  <a:schemeClr val="tx1"/>
                </a:solidFill>
              </a:rPr>
              <a:t>로드하기</a:t>
            </a:r>
            <a:r>
              <a:rPr lang="ko-KR" altLang="en-US" dirty="0">
                <a:solidFill>
                  <a:schemeClr val="tx1"/>
                </a:solidFill>
              </a:rPr>
              <a:t> 전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library(rmr2)  # </a:t>
            </a:r>
            <a:r>
              <a:rPr lang="en-US" altLang="ko-KR" dirty="0" err="1">
                <a:solidFill>
                  <a:schemeClr val="tx1"/>
                </a:solidFill>
              </a:rPr>
              <a:t>RHadoop</a:t>
            </a:r>
            <a:r>
              <a:rPr lang="en-US" altLang="ko-KR" dirty="0">
                <a:solidFill>
                  <a:schemeClr val="tx1"/>
                </a:solidFill>
              </a:rPr>
              <a:t> package for MapReduce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/README.txt"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if(!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)) stop("File is not found")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 &lt;- "/</a:t>
            </a:r>
            <a:r>
              <a:rPr lang="en-US" altLang="ko-KR" dirty="0" err="1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/ex4"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if(</a:t>
            </a:r>
            <a:r>
              <a:rPr lang="en-US" altLang="ko-KR" dirty="0" err="1">
                <a:solidFill>
                  <a:schemeClr val="tx1"/>
                </a:solidFill>
              </a:rPr>
              <a:t>hdfs.exists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)) hdfs.rm(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map &lt;- function(key, 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unlist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strsplit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val</a:t>
            </a:r>
            <a:r>
              <a:rPr lang="en-US" altLang="ko-KR" dirty="0">
                <a:solidFill>
                  <a:schemeClr val="tx1"/>
                </a:solidFill>
              </a:rPr>
              <a:t>, split = " "))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#</a:t>
            </a:r>
            <a:r>
              <a:rPr lang="en-US" altLang="ko-KR" dirty="0" err="1">
                <a:solidFill>
                  <a:schemeClr val="tx1"/>
                </a:solidFill>
              </a:rPr>
              <a:t>lapply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function(word)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words.vec</a:t>
            </a:r>
            <a:r>
              <a:rPr lang="en-US" altLang="ko-KR" dirty="0">
                <a:solidFill>
                  <a:schemeClr val="tx1"/>
                </a:solidFill>
              </a:rPr>
              <a:t>, 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reduce &lt;- function(word, counts 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keyval</a:t>
            </a:r>
            <a:r>
              <a:rPr lang="en-US" altLang="ko-KR" dirty="0">
                <a:solidFill>
                  <a:schemeClr val="tx1"/>
                </a:solidFill>
              </a:rPr>
              <a:t>(word, sum(counts))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1035422"/>
            <a:ext cx="1161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문서자료에서 단어빈도계산</a:t>
            </a:r>
            <a:endParaRPr lang="en-US" altLang="ko-KR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Hadoop R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513712" y="1545022"/>
            <a:ext cx="9442753" cy="457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result &lt;- </a:t>
            </a:r>
            <a:r>
              <a:rPr lang="en-US" altLang="ko-KR" dirty="0" err="1">
                <a:solidFill>
                  <a:schemeClr val="tx1"/>
                </a:solidFill>
              </a:rPr>
              <a:t>mapreduce</a:t>
            </a:r>
            <a:r>
              <a:rPr lang="en-US" altLang="ko-KR" dirty="0">
                <a:solidFill>
                  <a:schemeClr val="tx1"/>
                </a:solidFill>
              </a:rPr>
              <a:t>(input = </a:t>
            </a:r>
            <a:r>
              <a:rPr lang="en-US" altLang="ko-KR" dirty="0" err="1">
                <a:solidFill>
                  <a:schemeClr val="tx1"/>
                </a:solidFill>
              </a:rPr>
              <a:t>inputfile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output = </a:t>
            </a:r>
            <a:r>
              <a:rPr lang="en-US" altLang="ko-KR" dirty="0" err="1">
                <a:solidFill>
                  <a:schemeClr val="tx1"/>
                </a:solidFill>
              </a:rPr>
              <a:t>outputfile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err="1">
                <a:solidFill>
                  <a:schemeClr val="tx1"/>
                </a:solidFill>
              </a:rPr>
              <a:t>input.format</a:t>
            </a:r>
            <a:r>
              <a:rPr lang="en-US" altLang="ko-KR" dirty="0">
                <a:solidFill>
                  <a:schemeClr val="tx1"/>
                </a:solidFill>
              </a:rPr>
              <a:t> = "text",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map = map,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reduce = reduce,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combine = 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## </a:t>
            </a:r>
            <a:r>
              <a:rPr lang="en-US" altLang="ko-KR" dirty="0" err="1">
                <a:solidFill>
                  <a:schemeClr val="tx1"/>
                </a:solidFill>
              </a:rPr>
              <a:t>wordcount</a:t>
            </a:r>
            <a:r>
              <a:rPr lang="en-US" altLang="ko-KR" dirty="0">
                <a:solidFill>
                  <a:schemeClr val="tx1"/>
                </a:solidFill>
              </a:rPr>
              <a:t> output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freq.dfs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from.dfs</a:t>
            </a:r>
            <a:r>
              <a:rPr lang="en-US" altLang="ko-KR" dirty="0">
                <a:solidFill>
                  <a:schemeClr val="tx1"/>
                </a:solidFill>
              </a:rPr>
              <a:t>(result)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 &lt;- </a:t>
            </a:r>
            <a:r>
              <a:rPr lang="en-US" altLang="ko-KR" dirty="0" err="1">
                <a:solidFill>
                  <a:schemeClr val="tx1"/>
                </a:solidFill>
              </a:rPr>
              <a:t>freq.dfs$val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word &lt;- </a:t>
            </a:r>
            <a:r>
              <a:rPr lang="en-US" altLang="ko-KR" dirty="0" err="1">
                <a:solidFill>
                  <a:schemeClr val="tx1"/>
                </a:solidFill>
              </a:rPr>
              <a:t>freq.dfs$key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 &lt;- order(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, decreasing=T)[1:10]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# Words frequency plot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barplot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freq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], </a:t>
            </a:r>
            <a:r>
              <a:rPr lang="en-US" altLang="ko-KR" dirty="0" err="1">
                <a:solidFill>
                  <a:schemeClr val="tx1"/>
                </a:solidFill>
              </a:rPr>
              <a:t>names.arg</a:t>
            </a:r>
            <a:r>
              <a:rPr lang="en-US" altLang="ko-KR" dirty="0">
                <a:solidFill>
                  <a:schemeClr val="tx1"/>
                </a:solidFill>
              </a:rPr>
              <a:t>=word[</a:t>
            </a:r>
            <a:r>
              <a:rPr lang="en-US" altLang="ko-KR" dirty="0" err="1">
                <a:solidFill>
                  <a:schemeClr val="tx1"/>
                </a:solidFill>
              </a:rPr>
              <a:t>oidx</a:t>
            </a:r>
            <a:r>
              <a:rPr lang="en-US" altLang="ko-KR" dirty="0">
                <a:solidFill>
                  <a:schemeClr val="tx1"/>
                </a:solidFill>
              </a:rPr>
              <a:t>] )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24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6176" y="1042247"/>
            <a:ext cx="10872293" cy="9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Hadoop </a:t>
            </a:r>
            <a:r>
              <a:rPr lang="en-US" altLang="ko-KR" sz="1800" dirty="0" smtClean="0"/>
              <a:t>Architecture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0" dirty="0" smtClean="0"/>
              <a:t> </a:t>
            </a:r>
            <a:endParaRPr lang="en-US" altLang="ko-KR" sz="1800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" y="1757345"/>
            <a:ext cx="6473713" cy="404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1" y="4068326"/>
            <a:ext cx="4537841" cy="247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82635" y="1608752"/>
            <a:ext cx="469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슬레이브</a:t>
            </a:r>
            <a:r>
              <a:rPr lang="ko-KR" altLang="en-US" sz="1600" dirty="0" smtClean="0"/>
              <a:t> 서버는 </a:t>
            </a:r>
            <a:r>
              <a:rPr lang="en-US" altLang="ko-KR" sz="1600" dirty="0" smtClean="0"/>
              <a:t>1U</a:t>
            </a:r>
            <a:r>
              <a:rPr lang="ko-KR" altLang="en-US" sz="1600" dirty="0" smtClean="0"/>
              <a:t>나 </a:t>
            </a:r>
            <a:r>
              <a:rPr lang="en-US" altLang="ko-KR" sz="1600" dirty="0" smtClean="0"/>
              <a:t>2U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IA </a:t>
            </a:r>
            <a:r>
              <a:rPr lang="ko-KR" altLang="en-US" sz="1600" dirty="0" smtClean="0"/>
              <a:t>서버로 구성되며</a:t>
            </a:r>
            <a:r>
              <a:rPr lang="en-US" altLang="ko-KR" sz="1600" dirty="0" smtClean="0"/>
              <a:t>, Rack</a:t>
            </a:r>
            <a:r>
              <a:rPr lang="ko-KR" altLang="en-US" sz="1600" dirty="0" smtClean="0"/>
              <a:t>에 설치 하는 것이 일반적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서버간 네트워크 접속에는 특별한 하드웨어가 필요치 않으며 </a:t>
            </a:r>
            <a:r>
              <a:rPr lang="en-US" altLang="ko-KR" sz="1600" dirty="0" smtClean="0"/>
              <a:t>Rack </a:t>
            </a:r>
            <a:r>
              <a:rPr lang="ko-KR" altLang="en-US" sz="1600" dirty="0" smtClean="0"/>
              <a:t>내부에 </a:t>
            </a:r>
            <a:r>
              <a:rPr lang="en-US" altLang="ko-KR" sz="1600" dirty="0" smtClean="0"/>
              <a:t>L2 </a:t>
            </a:r>
            <a:r>
              <a:rPr lang="ko-KR" altLang="en-US" sz="1600" dirty="0" smtClean="0"/>
              <a:t>스위치를</a:t>
            </a:r>
            <a:r>
              <a:rPr lang="en-US" altLang="ko-KR" sz="1600" dirty="0" smtClean="0"/>
              <a:t>, Rack </a:t>
            </a:r>
            <a:r>
              <a:rPr lang="ko-KR" altLang="en-US" sz="1600" dirty="0" smtClean="0"/>
              <a:t>간에 접속에는 </a:t>
            </a:r>
            <a:r>
              <a:rPr lang="en-US" altLang="ko-KR" sz="1600" dirty="0" smtClean="0"/>
              <a:t>L3 </a:t>
            </a:r>
            <a:r>
              <a:rPr lang="ko-KR" altLang="en-US" sz="1600" dirty="0" smtClean="0"/>
              <a:t>스위치를 배치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8875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1.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저장 기술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413241" y="1022997"/>
            <a:ext cx="10872293" cy="487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 </a:t>
            </a:r>
            <a:r>
              <a:rPr lang="en-US" altLang="ko-KR" sz="1800" dirty="0"/>
              <a:t>HDFS(Hadoop Distributed File System)</a:t>
            </a:r>
          </a:p>
          <a:p>
            <a:pPr marL="0" indent="0">
              <a:buNone/>
            </a:pPr>
            <a:endParaRPr lang="en-US" altLang="ko-KR" sz="1800" b="0" dirty="0" smtClean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파일의 </a:t>
            </a:r>
            <a:r>
              <a:rPr lang="ko-KR" altLang="en-US" b="0" dirty="0"/>
              <a:t>분산 저장이 목적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err="1" smtClean="0"/>
              <a:t>Namenodes</a:t>
            </a:r>
            <a:r>
              <a:rPr lang="ko-KR" altLang="en-US" b="0" dirty="0"/>
              <a:t>와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로 구성</a:t>
            </a:r>
          </a:p>
          <a:p>
            <a:pPr marL="0" indent="0">
              <a:buNone/>
            </a:pPr>
            <a:r>
              <a:rPr lang="ko-KR" altLang="en-US" sz="1800" b="0" dirty="0" smtClean="0"/>
              <a:t>      </a:t>
            </a:r>
            <a:r>
              <a:rPr lang="en-US" altLang="ko-KR" sz="1800" b="0" dirty="0" smtClean="0"/>
              <a:t>- Master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Secondary </a:t>
            </a:r>
            <a:r>
              <a:rPr lang="en-US" altLang="ko-KR" sz="1800" b="0" dirty="0" err="1"/>
              <a:t>Namenode</a:t>
            </a:r>
            <a:endParaRPr lang="en-US" altLang="ko-KR" sz="1800" b="0" dirty="0"/>
          </a:p>
          <a:p>
            <a:pPr marL="0" indent="0">
              <a:buNone/>
            </a:pPr>
            <a:r>
              <a:rPr lang="en-US" altLang="ko-KR" sz="1800" b="0" dirty="0" smtClean="0"/>
              <a:t>      - </a:t>
            </a:r>
            <a:r>
              <a:rPr lang="en-US" altLang="ko-KR" sz="1800" b="0" dirty="0" err="1" smtClean="0"/>
              <a:t>Datanode</a:t>
            </a:r>
            <a:endParaRPr lang="en-US" altLang="ko-KR" sz="1800" b="0" dirty="0"/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ko-KR" altLang="en-US" b="0" dirty="0" smtClean="0"/>
              <a:t>저렴한 </a:t>
            </a:r>
            <a:r>
              <a:rPr lang="ko-KR" altLang="en-US" b="0" dirty="0"/>
              <a:t>컴퓨터로 대 용량 데이터를 저장할 수 있는 시스템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smtClean="0"/>
              <a:t>네트워크 </a:t>
            </a:r>
            <a:r>
              <a:rPr lang="en-US" altLang="ko-KR" sz="1800" b="0" dirty="0"/>
              <a:t>Raid</a:t>
            </a:r>
            <a:r>
              <a:rPr lang="ko-KR" altLang="en-US" sz="1800" b="0" dirty="0"/>
              <a:t>와 같이 연결된 것 처럼 사용하는 </a:t>
            </a:r>
            <a:r>
              <a:rPr lang="ko-KR" altLang="en-US" sz="1800" b="0" dirty="0" smtClean="0"/>
              <a:t>하드디스크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Scale Out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Block(Chunk</a:t>
            </a:r>
            <a:r>
              <a:rPr lang="en-US" altLang="ko-KR" b="0" dirty="0"/>
              <a:t>) </a:t>
            </a:r>
            <a:r>
              <a:rPr lang="ko-KR" altLang="en-US" b="0" dirty="0"/>
              <a:t>단위로 파일관리 </a:t>
            </a:r>
            <a:r>
              <a:rPr lang="en-US" altLang="ko-KR" b="0" dirty="0"/>
              <a:t>(</a:t>
            </a:r>
            <a:r>
              <a:rPr lang="ko-KR" altLang="en-US" b="0" dirty="0"/>
              <a:t>저장</a:t>
            </a:r>
            <a:r>
              <a:rPr lang="en-US" altLang="ko-KR" b="0" dirty="0"/>
              <a:t>/</a:t>
            </a:r>
            <a:r>
              <a:rPr lang="ko-KR" altLang="en-US" b="0" dirty="0"/>
              <a:t>복제</a:t>
            </a:r>
            <a:r>
              <a:rPr lang="en-US" altLang="ko-KR" b="0" dirty="0"/>
              <a:t>/</a:t>
            </a:r>
            <a:r>
              <a:rPr lang="ko-KR" altLang="en-US" b="0" dirty="0"/>
              <a:t>삭제</a:t>
            </a:r>
            <a:r>
              <a:rPr lang="en-US" altLang="ko-KR" b="0" dirty="0"/>
              <a:t>)</a:t>
            </a:r>
          </a:p>
          <a:p>
            <a:pPr marL="0" indent="0">
              <a:buNone/>
            </a:pPr>
            <a:r>
              <a:rPr lang="en-US" altLang="ko-KR" sz="1800" b="0" dirty="0"/>
              <a:t> </a:t>
            </a:r>
            <a:r>
              <a:rPr lang="en-US" altLang="ko-KR" sz="1800" b="0" dirty="0" smtClean="0"/>
              <a:t>     - Default </a:t>
            </a:r>
            <a:r>
              <a:rPr lang="en-US" altLang="ko-KR" sz="1800" b="0" dirty="0"/>
              <a:t>Size</a:t>
            </a:r>
            <a:r>
              <a:rPr lang="ko-KR" altLang="en-US" sz="1800" b="0" dirty="0"/>
              <a:t>는 </a:t>
            </a:r>
            <a:r>
              <a:rPr lang="en-US" altLang="ko-KR" sz="1800" b="0" dirty="0"/>
              <a:t>64M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 </a:t>
            </a:r>
            <a:r>
              <a:rPr lang="ko-KR" altLang="en-US" b="0" dirty="0" err="1" smtClean="0"/>
              <a:t>제기능을</a:t>
            </a:r>
            <a:r>
              <a:rPr lang="ko-KR" altLang="en-US" b="0" dirty="0" smtClean="0"/>
              <a:t> </a:t>
            </a:r>
            <a:r>
              <a:rPr lang="ko-KR" altLang="en-US" b="0" dirty="0"/>
              <a:t>통해 안전성</a:t>
            </a:r>
            <a:r>
              <a:rPr lang="en-US" altLang="ko-KR" b="0" dirty="0"/>
              <a:t>/</a:t>
            </a:r>
            <a:r>
              <a:rPr lang="ko-KR" altLang="en-US" b="0" dirty="0"/>
              <a:t>신뢰성을 보장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1</a:t>
            </a:r>
            <a:r>
              <a:rPr lang="ko-KR" altLang="en-US" b="0" dirty="0"/>
              <a:t>대의 </a:t>
            </a:r>
            <a:r>
              <a:rPr lang="en-US" altLang="ko-KR" b="0" dirty="0"/>
              <a:t>Master</a:t>
            </a:r>
            <a:r>
              <a:rPr lang="ko-KR" altLang="en-US" b="0" dirty="0"/>
              <a:t>서버에 </a:t>
            </a:r>
            <a:r>
              <a:rPr lang="en-US" altLang="ko-KR" b="0" dirty="0"/>
              <a:t>4000+</a:t>
            </a:r>
            <a:r>
              <a:rPr lang="ko-KR" altLang="en-US" b="0" dirty="0"/>
              <a:t>이상의 </a:t>
            </a:r>
            <a:r>
              <a:rPr lang="en-US" altLang="ko-KR" b="0" dirty="0" err="1"/>
              <a:t>Datanodes</a:t>
            </a:r>
            <a:r>
              <a:rPr lang="ko-KR" altLang="en-US" b="0" dirty="0"/>
              <a:t>를 운영할 수 있음</a:t>
            </a:r>
            <a:r>
              <a:rPr lang="en-US" altLang="ko-KR" b="0" dirty="0"/>
              <a:t>.</a:t>
            </a:r>
          </a:p>
          <a:p>
            <a:pPr marL="514350" lvl="1" indent="-342900">
              <a:buFont typeface="Wingdings" panose="05000000000000000000" pitchFamily="2" charset="2"/>
              <a:buChar char="Ø"/>
            </a:pPr>
            <a:r>
              <a:rPr lang="en-US" altLang="ko-KR" b="0" dirty="0" smtClean="0"/>
              <a:t>API</a:t>
            </a:r>
            <a:r>
              <a:rPr lang="ko-KR" altLang="en-US" b="0" dirty="0"/>
              <a:t>지원</a:t>
            </a:r>
          </a:p>
          <a:p>
            <a:pPr marL="0" indent="0">
              <a:buNone/>
            </a:pPr>
            <a:r>
              <a:rPr lang="ko-KR" altLang="en-US" sz="1800" b="0" dirty="0"/>
              <a:t> </a:t>
            </a:r>
            <a:r>
              <a:rPr lang="ko-KR" altLang="en-US" sz="1800" b="0" dirty="0" smtClean="0"/>
              <a:t>     </a:t>
            </a:r>
            <a:r>
              <a:rPr lang="en-US" altLang="ko-KR" sz="1800" b="0" dirty="0" smtClean="0"/>
              <a:t>- </a:t>
            </a:r>
            <a:r>
              <a:rPr lang="ko-KR" altLang="en-US" sz="1800" b="0" dirty="0" err="1" smtClean="0"/>
              <a:t>하둡</a:t>
            </a:r>
            <a:r>
              <a:rPr lang="ko-KR" altLang="en-US" sz="1800" b="0" dirty="0" smtClean="0"/>
              <a:t> </a:t>
            </a:r>
            <a:r>
              <a:rPr lang="ko-KR" altLang="en-US" sz="1800" b="0" dirty="0"/>
              <a:t>코어는 </a:t>
            </a:r>
            <a:r>
              <a:rPr lang="en-US" altLang="ko-KR" sz="1800" b="0" dirty="0"/>
              <a:t>Python, Java, C/C++</a:t>
            </a:r>
          </a:p>
        </p:txBody>
      </p:sp>
    </p:spTree>
    <p:extLst>
      <p:ext uri="{BB962C8B-B14F-4D97-AF65-F5344CB8AC3E}">
        <p14:creationId xmlns:p14="http://schemas.microsoft.com/office/powerpoint/2010/main" val="378332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의 패러다임의 전환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26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0364" y="2501068"/>
            <a:ext cx="825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로직이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데이터에 접근하지 </a:t>
            </a:r>
            <a:r>
              <a:rPr lang="ko-KR" altLang="en-US" sz="4000" b="1" i="1" dirty="0" smtClean="0">
                <a:solidFill>
                  <a:schemeClr val="accent5">
                    <a:lumMod val="75000"/>
                  </a:schemeClr>
                </a:solidFill>
              </a:rPr>
              <a:t>말고</a:t>
            </a:r>
            <a:endParaRPr lang="en-US" altLang="ko-KR" sz="4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ko-KR" altLang="en-US" sz="4000" b="1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데이터가 있는 곳에 </a:t>
            </a:r>
            <a:r>
              <a:rPr lang="ko-KR" altLang="en-US" sz="4000" b="1" i="1" dirty="0" err="1">
                <a:solidFill>
                  <a:schemeClr val="accent5">
                    <a:lumMod val="75000"/>
                  </a:schemeClr>
                </a:solidFill>
              </a:rPr>
              <a:t>로직을</a:t>
            </a:r>
            <a:r>
              <a:rPr lang="ko-KR" altLang="en-US" sz="4000" b="1" i="1" dirty="0">
                <a:solidFill>
                  <a:schemeClr val="accent5">
                    <a:lumMod val="75000"/>
                  </a:schemeClr>
                </a:solidFill>
              </a:rPr>
              <a:t> 옮겨라</a:t>
            </a:r>
            <a:r>
              <a:rPr lang="en-US" altLang="ko-KR" sz="4000" b="1" i="1" dirty="0">
                <a:solidFill>
                  <a:schemeClr val="accent5">
                    <a:lumMod val="75000"/>
                  </a:schemeClr>
                </a:solidFill>
              </a:rPr>
              <a:t>!</a:t>
            </a:r>
            <a:endParaRPr lang="ko-KR" altLang="en-US" sz="40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6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대용량에 </a:t>
            </a:r>
            <a:r>
              <a:rPr lang="en-US" altLang="ko-KR" b="1" dirty="0"/>
              <a:t>Apache Hadoop</a:t>
            </a:r>
            <a:r>
              <a:rPr lang="ko-KR" altLang="en-US" b="1" dirty="0"/>
              <a:t>이 적합한가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27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9545" y="1413164"/>
            <a:ext cx="999605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애플리케이션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트랜잭션 로그 정보는 매우 크다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대용량 </a:t>
            </a:r>
            <a:r>
              <a:rPr lang="ko-KR" altLang="en-US" dirty="0">
                <a:latin typeface="+mn-ea"/>
              </a:rPr>
              <a:t>파일을 저장할 수 있는 분산 파일 시스템을 제공한다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 smtClean="0">
                <a:latin typeface="+mn-ea"/>
              </a:rPr>
              <a:t>I/O </a:t>
            </a:r>
            <a:r>
              <a:rPr lang="ko-KR" altLang="en-US" dirty="0">
                <a:latin typeface="+mn-ea"/>
              </a:rPr>
              <a:t>집중적이면서 </a:t>
            </a:r>
            <a:r>
              <a:rPr lang="en-US" altLang="ko-KR" dirty="0">
                <a:latin typeface="+mn-ea"/>
              </a:rPr>
              <a:t>CPU</a:t>
            </a:r>
            <a:r>
              <a:rPr lang="ko-KR" altLang="en-US" dirty="0">
                <a:latin typeface="+mn-ea"/>
              </a:rPr>
              <a:t>도 많이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노드로</a:t>
            </a:r>
            <a:r>
              <a:rPr lang="ko-KR" altLang="en-US" dirty="0">
                <a:latin typeface="+mn-ea"/>
              </a:rPr>
              <a:t> 부하를 분산시켜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하드웨어 추가 시 성능 향상이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하지 않다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장비를 </a:t>
            </a:r>
            <a:r>
              <a:rPr lang="ko-KR" altLang="en-US" dirty="0">
                <a:latin typeface="+mn-ea"/>
              </a:rPr>
              <a:t>증가시킬 수록 성능이 </a:t>
            </a:r>
            <a:r>
              <a:rPr lang="en-US" altLang="ko-KR" dirty="0">
                <a:latin typeface="+mn-ea"/>
              </a:rPr>
              <a:t>linear</a:t>
            </a:r>
            <a:r>
              <a:rPr lang="ko-KR" altLang="en-US" dirty="0">
                <a:latin typeface="+mn-ea"/>
              </a:rPr>
              <a:t>에 가깝게 향상된다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dirty="0" smtClean="0">
                <a:latin typeface="+mn-ea"/>
              </a:rPr>
              <a:t>데이터베이스는 </a:t>
            </a:r>
            <a:r>
              <a:rPr lang="ko-KR" altLang="en-US" dirty="0">
                <a:latin typeface="+mn-ea"/>
              </a:rPr>
              <a:t>소프트웨어와 하드웨어가 비싸다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en-US" altLang="ko-KR" dirty="0">
                <a:latin typeface="+mn-ea"/>
              </a:rPr>
              <a:t>Hadoop</a:t>
            </a:r>
            <a:r>
              <a:rPr lang="ko-KR" altLang="en-US" dirty="0">
                <a:latin typeface="+mn-ea"/>
              </a:rPr>
              <a:t>은 무료이다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Intel </a:t>
            </a:r>
            <a:r>
              <a:rPr lang="en-US" altLang="ko-KR" dirty="0">
                <a:latin typeface="+mn-ea"/>
              </a:rPr>
              <a:t>Core </a:t>
            </a:r>
            <a:r>
              <a:rPr lang="ko-KR" altLang="en-US" dirty="0" err="1">
                <a:latin typeface="+mn-ea"/>
              </a:rPr>
              <a:t>머신과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리눅스는</a:t>
            </a:r>
            <a:r>
              <a:rPr lang="ko-KR" altLang="en-US" dirty="0">
                <a:latin typeface="+mn-ea"/>
              </a:rPr>
              <a:t> 싸다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352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09308"/>
              </p:ext>
            </p:extLst>
          </p:nvPr>
        </p:nvGraphicFramePr>
        <p:xfrm>
          <a:off x="501421" y="1249382"/>
          <a:ext cx="11287582" cy="5136222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smtClean="0">
                          <a:effectLst/>
                        </a:rPr>
                        <a:t>HDFS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하둡분산파일시스템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대용량 데이터를 다수의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데이터노드에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분산 저장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데이터가용성 보장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NoSQL-HBase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기반의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Semi-Structured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데이터 저장소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정형 및 비정형 대용량 데이터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kern="100" dirty="0" smtClean="0">
                          <a:effectLst/>
                        </a:rPr>
                        <a:t> </a:t>
                      </a:r>
                      <a:r>
                        <a:rPr lang="en-US" altLang="ko-KR" sz="1400" kern="100" dirty="0" err="1" smtClean="0">
                          <a:effectLst/>
                        </a:rPr>
                        <a:t>MapReduce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기반의 대용량 데이터 배치 병렬처리 시스템 및 프레임워크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개발환경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Map&lt;Key Value&gt;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의 데이터 구조를 사용하며 분산된 </a:t>
                      </a: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노드간에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데이터가 이동하는 것이 아니라 소스가 이동하여 데이터를 가공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Hive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</a:rPr>
                        <a:t> 기반의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DataWare</a:t>
                      </a:r>
                      <a:r>
                        <a:rPr lang="en-US" altLang="ko-KR" sz="1400" b="1" kern="100" dirty="0" smtClean="0">
                          <a:effectLst/>
                        </a:rPr>
                        <a:t> House, 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대용량데이터 자동병렬처리</a:t>
                      </a:r>
                      <a:endParaRPr lang="en-US" altLang="ko-KR" sz="1400" b="1" kern="10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</a:rPr>
                        <a:t>HiveQL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이라는 쿼리 지원 데이터 분석 작업을 수행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Hive Driver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Map/Reduce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코드로 변화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실행하여 분석 작업을 수행한다</a:t>
                      </a:r>
                      <a:r>
                        <a:rPr lang="en-US" altLang="ko-KR" sz="1400" b="1" kern="100" dirty="0" smtClean="0">
                          <a:effectLst/>
                        </a:rPr>
                        <a:t>. 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Yahoo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처음 개발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</a:rPr>
                        <a:t>복잡한 </a:t>
                      </a:r>
                      <a:r>
                        <a:rPr lang="en-US" altLang="ko-KR" sz="1400" b="1" kern="100" dirty="0" smtClean="0">
                          <a:effectLst/>
                        </a:rPr>
                        <a:t>Map Reduce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작업을 대체할 </a:t>
                      </a:r>
                      <a:r>
                        <a:rPr lang="en-US" altLang="ko-KR" sz="1400" b="1" kern="100" dirty="0" smtClean="0">
                          <a:effectLst/>
                        </a:rPr>
                        <a:t>Pig Latin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언어로 스크립트를 작성하면 </a:t>
                      </a: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 저장된 데이터로 맵리듀스 실행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통계 분석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및</a:t>
                      </a:r>
                      <a:r>
                        <a:rPr lang="en-US" altLang="ko-KR" sz="1400" b="1" kern="10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시각화 소프트웨어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리눅스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서버 버전을 지원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solidFill>
                            <a:srgbClr val="C00000"/>
                          </a:solidFill>
                          <a:effectLst/>
                        </a:rPr>
                        <a:t>(RA)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RHadoop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smtClean="0">
                          <a:effectLst/>
                        </a:rPr>
                        <a:t>HDFS</a:t>
                      </a:r>
                      <a:r>
                        <a:rPr lang="ko-KR" altLang="en-US" sz="1400" b="1" kern="100" dirty="0" smtClean="0">
                          <a:effectLst/>
                        </a:rPr>
                        <a:t>나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데이터를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dirty="0" smtClean="0">
                          <a:effectLst/>
                        </a:rPr>
                        <a:t>에서 사용하도록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지원하는 커넥터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RMR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은 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R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함수 </a:t>
                      </a:r>
                      <a:r>
                        <a:rPr lang="ko-KR" altLang="en-US" sz="1400" b="1" kern="100" baseline="0" dirty="0" err="1" smtClean="0">
                          <a:effectLst/>
                        </a:rPr>
                        <a:t>맵리듀스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처리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</a:rPr>
                        <a:t>Sqoop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</a:t>
                      </a:r>
                      <a:r>
                        <a:rPr lang="en-US" altLang="ko-KR" sz="1400" b="1" kern="100" dirty="0" smtClean="0">
                          <a:effectLst/>
                        </a:rPr>
                        <a:t>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HDFS,Hive,Hbase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와 </a:t>
                      </a:r>
                      <a:r>
                        <a:rPr lang="en-US" altLang="ko-KR" sz="1400" b="1" kern="100" dirty="0" smtClean="0">
                          <a:effectLst/>
                        </a:rPr>
                        <a:t>RDBMS(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Oracle,Mysql</a:t>
                      </a:r>
                      <a:r>
                        <a:rPr lang="en-US" altLang="ko-KR" sz="1400" b="1" kern="100" dirty="0" smtClean="0">
                          <a:effectLst/>
                        </a:rPr>
                        <a:t>)</a:t>
                      </a:r>
                      <a:r>
                        <a:rPr lang="ko-KR" altLang="en-US" sz="1400" b="1" kern="100" dirty="0" smtClean="0">
                          <a:effectLst/>
                        </a:rPr>
                        <a:t>간의 데이터 </a:t>
                      </a:r>
                      <a:r>
                        <a:rPr lang="en-US" altLang="ko-KR" sz="1400" b="1" kern="100" dirty="0" smtClean="0">
                          <a:effectLst/>
                        </a:rPr>
                        <a:t>Import/Export </a:t>
                      </a:r>
                      <a:r>
                        <a:rPr lang="ko-KR" altLang="en-US" sz="1400" b="1" kern="100" dirty="0" smtClean="0">
                          <a:effectLst/>
                        </a:rPr>
                        <a:t>지원 어플리케이션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Zookeeper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하둡기반의</a:t>
                      </a:r>
                      <a:r>
                        <a:rPr lang="ko-KR" altLang="en-US" sz="1400" b="1" kern="100" dirty="0" smtClean="0">
                          <a:effectLst/>
                        </a:rPr>
                        <a:t> 클러스터 분산코디네이터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</a:t>
                      </a:r>
                      <a:r>
                        <a:rPr lang="en-US" altLang="ko-KR" sz="1400" b="1" kern="100" dirty="0" err="1" smtClean="0">
                          <a:effectLst/>
                        </a:rPr>
                        <a:t>HBase</a:t>
                      </a:r>
                      <a:r>
                        <a:rPr lang="ko-KR" altLang="en-US" sz="1400" b="1" kern="100" dirty="0" smtClean="0">
                          <a:effectLst/>
                        </a:rPr>
                        <a:t>의 마스터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 데이터 저장 및 리전 서버 관리 지원</a:t>
                      </a:r>
                      <a:endParaRPr lang="en-US" altLang="ko-KR" sz="1400" b="1" kern="100" baseline="0" dirty="0" smtClean="0"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분산된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관리하고 각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노드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간의 상호 조정을 가능하게 하는 서비스를 담당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40801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</a:rPr>
                        <a:t>Flume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</a:rPr>
                        <a:t>대용량 로그 수집 시스템</a:t>
                      </a:r>
                      <a:r>
                        <a:rPr lang="en-US" altLang="ko-KR" sz="1400" b="1" kern="100" dirty="0" smtClean="0">
                          <a:effectLst/>
                        </a:rPr>
                        <a:t>, Agent-Collector </a:t>
                      </a:r>
                      <a:r>
                        <a:rPr lang="ko-KR" altLang="en-US" sz="1400" b="1" kern="100" dirty="0" smtClean="0">
                          <a:effectLst/>
                        </a:rPr>
                        <a:t>구성으로 외부 데이터를 수집해서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하둡에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저장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rgbClr val="C00000"/>
                          </a:solidFill>
                          <a:effectLst/>
                        </a:rPr>
                        <a:t>오픈소스</a:t>
                      </a: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</a:t>
            </a:r>
            <a:r>
              <a:rPr lang="en-US" altLang="ko-KR" dirty="0"/>
              <a:t>S/W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328411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0104"/>
              </p:ext>
            </p:extLst>
          </p:nvPr>
        </p:nvGraphicFramePr>
        <p:xfrm>
          <a:off x="501421" y="1249382"/>
          <a:ext cx="11287582" cy="33318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837518"/>
                <a:gridCol w="7729086"/>
                <a:gridCol w="1720978"/>
              </a:tblGrid>
              <a:tr h="3580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S/W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</a:rPr>
                        <a:t>비고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Mahout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처리용 기계 학습 라이브러리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추천 엔진과 군집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분류 기능을 처리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자바 라이브러리 형태를 가진다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HCatalog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하둡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생태계에서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Map/Reduce, Pig, Hive </a:t>
                      </a: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같은 상이한 서비스의 메타데이터 관리 서비스</a:t>
                      </a:r>
                      <a:endParaRPr lang="en-US" altLang="ko-KR" sz="1400" b="1" kern="10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서로 다른 서비스에서 데이터를 공유할 수 있다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.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err="1" smtClean="0">
                          <a:effectLst/>
                          <a:latin typeface="맑은 고딕"/>
                          <a:cs typeface="Times New Roman"/>
                        </a:rPr>
                        <a:t>Hbase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 smtClean="0">
                          <a:effectLst/>
                          <a:latin typeface="맑은 고딕"/>
                          <a:cs typeface="Times New Roman"/>
                        </a:rPr>
                        <a:t>Hadoop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 Database, &lt;Key,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Value&gt;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구조의 대표적인 </a:t>
                      </a:r>
                      <a:r>
                        <a:rPr lang="en-US" altLang="ko-KR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NoSQL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/>
                      </a:r>
                      <a:b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</a:b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HDFS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를 기반으로 하며 </a:t>
                      </a:r>
                      <a:r>
                        <a:rPr lang="ko-KR" altLang="en-US" sz="1400" b="1" kern="100" baseline="0" dirty="0" err="1" smtClean="0">
                          <a:effectLst/>
                          <a:latin typeface="맑은 고딕"/>
                          <a:cs typeface="Times New Roman"/>
                        </a:rPr>
                        <a:t>컬럼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기반의 데이터 베이스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rgbClr val="C00000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51976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맑은 고딕"/>
                          <a:cs typeface="Times New Roman"/>
                        </a:rPr>
                        <a:t>Avro/Thrift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맑은 고딕"/>
                          <a:cs typeface="Times New Roman"/>
                        </a:rPr>
                        <a:t>다양한 언어를 지원하는 </a:t>
                      </a:r>
                      <a:r>
                        <a:rPr lang="en-US" altLang="ko-KR" sz="1400" b="1" kern="100" dirty="0" smtClean="0">
                          <a:effectLst/>
                          <a:latin typeface="맑은 고딕"/>
                          <a:cs typeface="Times New Roman"/>
                        </a:rPr>
                        <a:t>RPC(Remote Procedure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 Call) 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서버와 데이터를 교환하여 데이터를 </a:t>
                      </a:r>
                      <a:r>
                        <a:rPr lang="ko-KR" altLang="en-US" sz="1400" b="1" u="sng" kern="100" baseline="0" dirty="0" smtClean="0">
                          <a:effectLst/>
                          <a:latin typeface="맑은 고딕"/>
                          <a:cs typeface="Times New Roman"/>
                        </a:rPr>
                        <a:t>직렬화</a:t>
                      </a: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하는 메커니즘을 제공하는 소프트웨어 프레임워크</a:t>
                      </a:r>
                      <a:endParaRPr lang="en-US" altLang="ko-KR" sz="1400" b="1" kern="100" baseline="0" dirty="0" smtClean="0">
                        <a:effectLst/>
                        <a:latin typeface="맑은 고딕"/>
                        <a:cs typeface="Times New Roman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baseline="0" dirty="0" smtClean="0">
                          <a:effectLst/>
                          <a:latin typeface="맑은 고딕"/>
                          <a:cs typeface="Times New Roman"/>
                        </a:rPr>
                        <a:t>경량 어플리케이션 서버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  <a:tr h="73883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</a:rPr>
                        <a:t>Cluster Manager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</a:rPr>
                        <a:t>하둡과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수 많은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오픈소스</a:t>
                      </a:r>
                      <a:r>
                        <a:rPr lang="ko-KR" altLang="en-US" sz="1400" b="1" kern="100" dirty="0" smtClean="0">
                          <a:effectLst/>
                        </a:rPr>
                        <a:t> </a:t>
                      </a:r>
                      <a:r>
                        <a:rPr lang="en-US" altLang="ko-KR" sz="1400" b="1" kern="100" dirty="0" smtClean="0">
                          <a:effectLst/>
                        </a:rPr>
                        <a:t>S/W</a:t>
                      </a:r>
                      <a:r>
                        <a:rPr lang="ko-KR" altLang="en-US" sz="1400" b="1" kern="100" dirty="0" smtClean="0">
                          <a:effectLst/>
                        </a:rPr>
                        <a:t>를 여러 대의 </a:t>
                      </a:r>
                      <a:r>
                        <a:rPr lang="ko-KR" altLang="en-US" sz="1400" b="1" kern="100" dirty="0" err="1" smtClean="0">
                          <a:effectLst/>
                        </a:rPr>
                        <a:t>머신에</a:t>
                      </a:r>
                      <a:r>
                        <a:rPr lang="ko-KR" altLang="en-US" sz="1400" b="1" kern="100" dirty="0" smtClean="0">
                          <a:effectLst/>
                        </a:rPr>
                        <a:t> 설치</a:t>
                      </a:r>
                      <a:r>
                        <a:rPr lang="en-US" altLang="ko-KR" sz="1400" b="1" kern="100" dirty="0" smtClean="0">
                          <a:effectLst/>
                        </a:rPr>
                        <a:t>,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관리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설정 동기화</a:t>
                      </a:r>
                      <a:r>
                        <a:rPr lang="en-US" altLang="ko-KR" sz="1400" b="1" kern="100" baseline="0" dirty="0" smtClean="0">
                          <a:effectLst/>
                        </a:rPr>
                        <a:t>, </a:t>
                      </a:r>
                      <a:r>
                        <a:rPr lang="ko-KR" altLang="en-US" sz="1400" b="1" kern="100" baseline="0" dirty="0" smtClean="0">
                          <a:effectLst/>
                        </a:rPr>
                        <a:t>모니터링</a:t>
                      </a:r>
                      <a:endParaRPr lang="ko-KR" sz="14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err="1" smtClean="0">
                          <a:effectLst/>
                        </a:rPr>
                        <a:t>Ambari</a:t>
                      </a:r>
                      <a:r>
                        <a:rPr lang="en-US" altLang="ko-KR" sz="1200" b="1" kern="100" dirty="0" smtClean="0">
                          <a:effectLst/>
                        </a:rPr>
                        <a:t>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호튼웍스</a:t>
                      </a:r>
                      <a:r>
                        <a:rPr lang="en-US" altLang="ko-KR" sz="1200" b="1" kern="100" dirty="0" smtClean="0">
                          <a:effectLst/>
                        </a:rPr>
                        <a:t>)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CM(</a:t>
                      </a:r>
                      <a:r>
                        <a:rPr lang="ko-KR" altLang="en-US" sz="1200" b="1" kern="100" dirty="0" err="1" smtClean="0">
                          <a:effectLst/>
                        </a:rPr>
                        <a:t>클라우데라</a:t>
                      </a:r>
                      <a:r>
                        <a:rPr lang="en-US" altLang="ko-KR" sz="1200" b="1" kern="100" dirty="0" smtClean="0">
                          <a:effectLst/>
                        </a:rPr>
                        <a:t>,</a:t>
                      </a:r>
                      <a:r>
                        <a:rPr lang="ko-KR" altLang="en-US" sz="1200" b="1" kern="100" dirty="0" smtClean="0">
                          <a:effectLst/>
                        </a:rPr>
                        <a:t>상용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</a:rPr>
                        <a:t>JCM(</a:t>
                      </a:r>
                      <a:r>
                        <a:rPr lang="ko-KR" altLang="en-US" sz="1200" b="1" kern="100" dirty="0" smtClean="0">
                          <a:effectLst/>
                        </a:rPr>
                        <a:t>국산</a:t>
                      </a:r>
                      <a:r>
                        <a:rPr lang="en-US" altLang="ko-KR" sz="1200" b="1" kern="100" dirty="0" smtClean="0">
                          <a:effectLst/>
                        </a:rPr>
                        <a:t>)</a:t>
                      </a:r>
                      <a:endParaRPr lang="ko-KR" sz="1200" b="1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79717" marR="79717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정형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관계형</a:t>
            </a:r>
            <a:r>
              <a:rPr lang="ko-KR" altLang="en-US" dirty="0"/>
              <a:t> 데이터베이스 시스템의 테이블과 같이 </a:t>
            </a:r>
            <a:r>
              <a:rPr lang="ko-KR" altLang="en-US" b="1" dirty="0"/>
              <a:t>고정된 </a:t>
            </a:r>
            <a:r>
              <a:rPr lang="ko-KR" altLang="en-US" b="1" dirty="0" err="1"/>
              <a:t>컬럼</a:t>
            </a:r>
            <a:r>
              <a:rPr lang="ko-KR" altLang="en-US" dirty="0" err="1"/>
              <a:t>에</a:t>
            </a:r>
            <a:r>
              <a:rPr lang="ko-KR" altLang="en-US" dirty="0"/>
              <a:t> 저장되는 데이터와 파일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지정된 행과 열에 의해 데이터의 속성이 구별되는 스프레드시트 형태의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스키마 구조를 가지고 있기 때문에 데이터를 탐색하는 과정이 테이블 탐색</a:t>
            </a:r>
            <a:r>
              <a:rPr lang="en-US" altLang="ko-KR" dirty="0"/>
              <a:t>, </a:t>
            </a:r>
            <a:r>
              <a:rPr lang="ko-KR" altLang="en-US" dirty="0" err="1"/>
              <a:t>컬럼</a:t>
            </a:r>
            <a:r>
              <a:rPr lang="ko-KR" altLang="en-US" dirty="0"/>
              <a:t> 구조 탐색</a:t>
            </a:r>
            <a:r>
              <a:rPr lang="en-US" altLang="ko-KR" dirty="0"/>
              <a:t>, </a:t>
            </a:r>
            <a:r>
              <a:rPr lang="ko-KR" altLang="en-US" dirty="0" err="1"/>
              <a:t>로우</a:t>
            </a:r>
            <a:r>
              <a:rPr lang="ko-KR" altLang="en-US" dirty="0"/>
              <a:t> 탐색 순으로 정형화되어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내부 </a:t>
            </a:r>
            <a:r>
              <a:rPr lang="ko-KR" altLang="en-US" dirty="0"/>
              <a:t>시스템인 경우가 대부분이라 수집이 쉽다</a:t>
            </a:r>
            <a:r>
              <a:rPr lang="en-US" altLang="ko-KR" dirty="0"/>
              <a:t>. </a:t>
            </a:r>
            <a:r>
              <a:rPr lang="ko-KR" altLang="en-US" dirty="0"/>
              <a:t>파일 형태의 스프레드시트라도 내부에 형식을 가지고 있어 처리가 쉬운 편이다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CRUD</a:t>
            </a:r>
            <a:r>
              <a:rPr lang="ko-KR" altLang="en-US" dirty="0"/>
              <a:t>가 일어나는 일반적인 아키텍처 구조로 이루어져 있다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내부 데이터의 특성상 현실적 가치의 한계상 활용측면에서 잠재적 가치는 상대적으로 낮다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RDBMS</a:t>
            </a:r>
            <a:r>
              <a:rPr lang="ko-KR" altLang="en-US" dirty="0"/>
              <a:t>의 테이블들</a:t>
            </a:r>
            <a:r>
              <a:rPr lang="en-US" altLang="ko-KR" dirty="0"/>
              <a:t>(</a:t>
            </a:r>
            <a:r>
              <a:rPr lang="ko-KR" altLang="en-US" dirty="0"/>
              <a:t>단일 테이블 혹은 조인한 테이블 포함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스프레드시트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647" y="3796524"/>
            <a:ext cx="4352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11481" y="902272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라이프사이클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16394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417741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587728" y="1386525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전체적인 </a:t>
            </a:r>
            <a:r>
              <a:rPr lang="ko-KR" altLang="en-US" kern="0" noProof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구성을 위해서는 라이프사이클에 대한 이해가 필수</a:t>
            </a:r>
            <a:r>
              <a:rPr lang="en-US" altLang="ko-KR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defTabSz="914400"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라이프사이클별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관련 기술을 검토하</a:t>
            </a:r>
            <a:r>
              <a:rPr lang="ko-KR" alt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상용솔루션 도입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(SI)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구분해야 함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2" name="대각선 줄무늬 31"/>
          <p:cNvSpPr/>
          <p:nvPr/>
        </p:nvSpPr>
        <p:spPr bwMode="gray">
          <a:xfrm rot="7338193">
            <a:off x="8417097" y="3541707"/>
            <a:ext cx="2331402" cy="1996123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8" y="2827218"/>
            <a:ext cx="61637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735" y="2879005"/>
            <a:ext cx="1126810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34"/>
          <p:cNvGrpSpPr/>
          <p:nvPr/>
        </p:nvGrpSpPr>
        <p:grpSpPr>
          <a:xfrm>
            <a:off x="411481" y="2261237"/>
            <a:ext cx="11383570" cy="313231"/>
            <a:chOff x="534573" y="1403868"/>
            <a:chExt cx="8128839" cy="343240"/>
          </a:xfrm>
        </p:grpSpPr>
        <p:grpSp>
          <p:nvGrpSpPr>
            <p:cNvPr id="3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39" name="갈매기형 수장 38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0" name="갈매기형 수장 39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2" name="갈매기형 수장 41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그룹 1"/>
          <p:cNvGrpSpPr/>
          <p:nvPr/>
        </p:nvGrpSpPr>
        <p:grpSpPr>
          <a:xfrm>
            <a:off x="411482" y="2827216"/>
            <a:ext cx="1620404" cy="3593214"/>
            <a:chOff x="1356757" y="2504459"/>
            <a:chExt cx="726031" cy="3593214"/>
          </a:xfrm>
        </p:grpSpPr>
        <p:sp>
          <p:nvSpPr>
            <p:cNvPr id="43" name="직사각형 42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44" name="직사각형 43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 bwMode="gray">
          <a:xfrm>
            <a:off x="10094237" y="2504459"/>
            <a:ext cx="1682044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181282" y="2536386"/>
            <a:ext cx="1534037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181281" y="3170029"/>
            <a:ext cx="1534038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0181281" y="3722036"/>
            <a:ext cx="1534038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181280" y="4374596"/>
            <a:ext cx="1534041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0181280" y="4965787"/>
            <a:ext cx="1534041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0196520" y="5573312"/>
            <a:ext cx="1503558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692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9" y="91716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필요한 </a:t>
            </a:r>
            <a:r>
              <a:rPr lang="en-US" altLang="ko-KR" sz="1800" dirty="0"/>
              <a:t>S/W </a:t>
            </a:r>
            <a:r>
              <a:rPr lang="ko-KR" altLang="en-US" sz="1800" dirty="0"/>
              <a:t>기술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5591532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2" name="Rectangle 14"/>
          <p:cNvSpPr txBox="1">
            <a:spLocks noChangeArrowheads="1"/>
          </p:cNvSpPr>
          <p:nvPr/>
        </p:nvSpPr>
        <p:spPr bwMode="gray">
          <a:xfrm>
            <a:off x="580016" y="1328559"/>
            <a:ext cx="10893350" cy="41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marL="285750" lvl="0" indent="-285750" defTabSz="914400">
              <a:buFont typeface="Wingdings" pitchFamily="2" charset="2"/>
              <a:buChar char="§"/>
              <a:defRPr/>
            </a:pP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하둡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에코시스템에서 제공하는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오픈소스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상용 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S/W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와의 연계를 통해 </a:t>
            </a:r>
            <a:r>
              <a:rPr lang="ko-KR" altLang="en-US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분석</a:t>
            </a:r>
            <a:r>
              <a:rPr lang="en-US" altLang="ko-KR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 시스템 구축</a:t>
            </a:r>
            <a:endParaRPr lang="en-US" altLang="ko-KR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" name="그룹 4"/>
          <p:cNvGrpSpPr/>
          <p:nvPr/>
        </p:nvGrpSpPr>
        <p:grpSpPr>
          <a:xfrm>
            <a:off x="396241" y="1910758"/>
            <a:ext cx="11398811" cy="4665479"/>
            <a:chOff x="297180" y="1609591"/>
            <a:chExt cx="8549108" cy="4155303"/>
          </a:xfrm>
        </p:grpSpPr>
        <p:grpSp>
          <p:nvGrpSpPr>
            <p:cNvPr id="3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4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35" name="갈매기형 수장 34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갈매기형 수장 35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갈매기형 수장 36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갈매기형 수장 37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모서리가 둥근 직사각형 32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26274" y="884527"/>
            <a:ext cx="99721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기반 통합 분석 시스템 구성도</a:t>
            </a:r>
            <a:r>
              <a:rPr lang="en-US" altLang="ko-KR" sz="1800" dirty="0"/>
              <a:t>( </a:t>
            </a:r>
            <a:r>
              <a:rPr lang="ko-KR" altLang="en-US" sz="1800" dirty="0"/>
              <a:t>국내 공공기관 </a:t>
            </a:r>
            <a:r>
              <a:rPr lang="en-US" altLang="ko-KR" sz="1800" dirty="0"/>
              <a:t>ISP </a:t>
            </a:r>
            <a:r>
              <a:rPr lang="ko-KR" altLang="en-US" sz="1800" dirty="0"/>
              <a:t>보고서  참고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4948438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632053" y="232836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15276" y="1222049"/>
            <a:ext cx="11622564" cy="463402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600" b="1" err="1">
                <a:solidFill>
                  <a:schemeClr val="bg1"/>
                </a:solidFill>
                <a:latin typeface="+mn-ea"/>
              </a:rPr>
              <a:t>빅데이터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 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통합 분</a:t>
            </a:r>
            <a:r>
              <a:rPr kumimoji="1" lang="ko-KR" altLang="en-US" sz="1600" b="1">
                <a:solidFill>
                  <a:schemeClr val="bg1"/>
                </a:solidFill>
                <a:latin typeface="+mn-ea"/>
              </a:rPr>
              <a:t>석</a:t>
            </a:r>
            <a:r>
              <a:rPr kumimoji="1" lang="ko-KR" altLang="en-US" sz="1600" b="1" smtClean="0">
                <a:solidFill>
                  <a:schemeClr val="bg1"/>
                </a:solidFill>
                <a:latin typeface="+mn-ea"/>
              </a:rPr>
              <a:t> 시스템 </a:t>
            </a:r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03465" y="1810241"/>
            <a:ext cx="1328588" cy="414491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 latinLnBrk="0"/>
            <a:r>
              <a:rPr kumimoji="1" lang="ko-KR" altLang="en-US" sz="1400" b="1" smtClean="0">
                <a:solidFill>
                  <a:schemeClr val="bg1"/>
                </a:solidFill>
                <a:latin typeface="+mn-ea"/>
              </a:rPr>
              <a:t>정보제공</a:t>
            </a:r>
            <a:endParaRPr kumimoji="1"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867872" y="1827173"/>
            <a:ext cx="1075769" cy="435620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활용</a:t>
            </a:r>
            <a:r>
              <a:rPr kumimoji="1" lang="en-US" altLang="ko-KR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공유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3465" y="2235876"/>
            <a:ext cx="1328588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0867873" y="2259275"/>
            <a:ext cx="1069967" cy="406513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1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73948" y="1721406"/>
            <a:ext cx="7782591" cy="267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발전된  서비스 제공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2873948" y="2755701"/>
            <a:ext cx="7782591" cy="269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처리</a:t>
            </a:r>
            <a:r>
              <a:rPr kumimoji="1" lang="en-US" altLang="ko-KR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2873948" y="3717876"/>
            <a:ext cx="7782591" cy="2991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저장 </a:t>
            </a:r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플랫폼 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873948" y="5751284"/>
            <a:ext cx="7782591" cy="2632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인프라</a:t>
            </a: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1634264" y="267381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636475" y="3375947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1638688" y="490287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1640900" y="5411620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761377" y="2227690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8761377" y="240146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클러스터 관리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8761377" y="2575237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회원 관리 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18332" y="1951870"/>
            <a:ext cx="1803282" cy="272243"/>
          </a:xfrm>
          <a:prstGeom prst="rect">
            <a:avLst/>
          </a:prstGeom>
          <a:noFill/>
        </p:spPr>
        <p:txBody>
          <a:bodyPr wrap="none" lIns="46800" rIns="4680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 err="1" smtClean="0">
                <a:solidFill>
                  <a:schemeClr val="tx2"/>
                </a:solidFill>
                <a:latin typeface="+mn-ea"/>
              </a:rPr>
              <a:t>포털시스템</a:t>
            </a:r>
            <a:endParaRPr lang="ko-KR" altLang="en-US" sz="1000" b="1" dirty="0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911147" y="2017486"/>
            <a:ext cx="5280000" cy="7142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smtClean="0">
                <a:latin typeface="+mn-ea"/>
              </a:rPr>
              <a:t>빅데이터 분석 결과를 활용한 보다 발전된 서비스 제공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6263" y="3023227"/>
            <a:ext cx="3038244" cy="673747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통계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분석</a:t>
            </a:r>
            <a:r>
              <a:rPr kumimoji="1" lang="en-US" altLang="ko-KR" sz="1050" b="1" dirty="0" smtClean="0">
                <a:solidFill>
                  <a:srgbClr val="363636"/>
                </a:solidFill>
                <a:latin typeface="+mn-ea"/>
              </a:rPr>
              <a:t>/</a:t>
            </a: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마이닝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069999" y="3037480"/>
            <a:ext cx="2329734" cy="653796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36000" tIns="36000" rIns="36000" bIns="36000" rtlCol="0" anchor="t" anchorCtr="1">
            <a:noAutofit/>
          </a:bodyPr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</a:pPr>
            <a:r>
              <a:rPr kumimoji="1" lang="ko-KR" altLang="en-US" sz="1050" b="1" dirty="0" err="1" smtClean="0">
                <a:solidFill>
                  <a:srgbClr val="363636"/>
                </a:solidFill>
                <a:latin typeface="+mn-ea"/>
              </a:rPr>
              <a:t>하둡</a:t>
            </a:r>
            <a:r>
              <a:rPr kumimoji="1" lang="ko-KR" altLang="en-US" sz="1050" b="1" dirty="0" smtClean="0">
                <a:solidFill>
                  <a:srgbClr val="363636"/>
                </a:solidFill>
                <a:latin typeface="+mn-ea"/>
              </a:rPr>
              <a:t> 기반 분석</a:t>
            </a:r>
            <a:endParaRPr kumimoji="1"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18741" y="3303416"/>
            <a:ext cx="934906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통계</a:t>
            </a:r>
            <a:r>
              <a:rPr kumimoji="1" lang="en-US" altLang="ko-KR" sz="800" dirty="0" smtClean="0">
                <a:latin typeface="+mn-ea"/>
              </a:rPr>
              <a:t>/</a:t>
            </a:r>
            <a:r>
              <a:rPr kumimoji="1" lang="ko-KR" altLang="en-US" sz="800" dirty="0" smtClean="0">
                <a:latin typeface="+mn-ea"/>
              </a:rPr>
              <a:t>분석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988463" y="3303417"/>
            <a:ext cx="1007963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err="1" smtClean="0">
                <a:latin typeface="+mn-ea"/>
              </a:rPr>
              <a:t>데이터마이닝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148546" y="3303417"/>
            <a:ext cx="931410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배치 분석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139273" y="3303419"/>
            <a:ext cx="1186239" cy="30505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정형</a:t>
            </a:r>
            <a:r>
              <a:rPr kumimoji="1" lang="en-US" altLang="ko-KR" sz="800" dirty="0" smtClean="0">
                <a:latin typeface="+mn-ea"/>
              </a:rPr>
              <a:t>+</a:t>
            </a:r>
            <a:r>
              <a:rPr kumimoji="1" lang="ko-KR" altLang="en-US" sz="800" dirty="0" smtClean="0">
                <a:latin typeface="+mn-ea"/>
              </a:rPr>
              <a:t>비정형</a:t>
            </a:r>
            <a:endParaRPr kumimoji="1" lang="en-US" altLang="ko-KR" sz="800" dirty="0" smtClean="0">
              <a:latin typeface="+mn-ea"/>
            </a:endParaRPr>
          </a:p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800" dirty="0" smtClean="0">
                <a:latin typeface="+mn-ea"/>
              </a:rPr>
              <a:t>연계분</a:t>
            </a:r>
            <a:r>
              <a:rPr kumimoji="1" lang="ko-KR" altLang="en-US" sz="800" dirty="0">
                <a:latin typeface="+mn-ea"/>
              </a:rPr>
              <a:t>석</a:t>
            </a:r>
            <a:endParaRPr kumimoji="1" lang="en-US" altLang="ko-KR" sz="800" dirty="0" smtClean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791136" y="3047946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메타</a:t>
            </a:r>
            <a:r>
              <a:rPr kumimoji="1" lang="en-US" altLang="ko-KR" sz="1000" b="1" dirty="0">
                <a:latin typeface="+mn-ea"/>
              </a:rPr>
              <a:t>DB</a:t>
            </a:r>
            <a:r>
              <a:rPr kumimoji="1" lang="ko-KR" altLang="en-US" sz="1000" b="1" dirty="0">
                <a:latin typeface="+mn-ea"/>
              </a:rPr>
              <a:t>관리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791136" y="3258145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err="1">
                <a:latin typeface="+mn-ea"/>
              </a:rPr>
              <a:t>빅데이터</a:t>
            </a:r>
            <a:r>
              <a:rPr kumimoji="1" lang="ko-KR" altLang="en-US" sz="1000" b="1" dirty="0">
                <a:latin typeface="+mn-ea"/>
              </a:rPr>
              <a:t> 자원관리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8791136" y="3468344"/>
            <a:ext cx="1803282" cy="15287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latin typeface="+mn-ea"/>
              </a:rPr>
              <a:t>공통기반 운영관리</a:t>
            </a:r>
          </a:p>
        </p:txBody>
      </p:sp>
      <p:sp>
        <p:nvSpPr>
          <p:cNvPr id="52" name="원통 51"/>
          <p:cNvSpPr/>
          <p:nvPr/>
        </p:nvSpPr>
        <p:spPr bwMode="auto">
          <a:xfrm>
            <a:off x="8890455" y="4085665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Meta Repository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3" name="원통 52"/>
          <p:cNvSpPr/>
          <p:nvPr/>
        </p:nvSpPr>
        <p:spPr bwMode="auto">
          <a:xfrm>
            <a:off x="8905334" y="4570568"/>
            <a:ext cx="1660918" cy="39000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운영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관리 </a:t>
            </a:r>
            <a:r>
              <a:rPr lang="en-US" altLang="ko-KR" sz="1000" b="1" dirty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4" name="순서도: 추출 53"/>
          <p:cNvSpPr/>
          <p:nvPr/>
        </p:nvSpPr>
        <p:spPr bwMode="auto">
          <a:xfrm>
            <a:off x="3684323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55" name="순서도: 추출 54"/>
          <p:cNvSpPr/>
          <p:nvPr/>
        </p:nvSpPr>
        <p:spPr bwMode="auto">
          <a:xfrm>
            <a:off x="525704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전송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6" name="순서도: 추출 55"/>
          <p:cNvSpPr/>
          <p:nvPr/>
        </p:nvSpPr>
        <p:spPr bwMode="auto">
          <a:xfrm>
            <a:off x="6829771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변환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순서도: 추출 56"/>
          <p:cNvSpPr/>
          <p:nvPr/>
        </p:nvSpPr>
        <p:spPr bwMode="auto">
          <a:xfrm>
            <a:off x="8402497" y="5385267"/>
            <a:ext cx="1312102" cy="332045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solidFill>
                  <a:schemeClr val="tx2"/>
                </a:solidFill>
                <a:latin typeface="+mn-ea"/>
              </a:rPr>
              <a:t>저장</a:t>
            </a:r>
            <a:endParaRPr kumimoji="1"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999428" y="6009494"/>
            <a:ext cx="150412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통합보</a:t>
            </a:r>
            <a:r>
              <a:rPr kumimoji="1" lang="ko-KR" altLang="en-US" sz="1000" b="1" dirty="0">
                <a:latin typeface="+mn-ea"/>
              </a:rPr>
              <a:t>안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4566890" y="6009494"/>
            <a:ext cx="1454988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H/W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970063" y="6009494"/>
            <a:ext cx="1551552" cy="314919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인</a:t>
            </a:r>
            <a:r>
              <a:rPr kumimoji="1" lang="ko-KR" altLang="en-US" sz="1000" b="1" dirty="0">
                <a:latin typeface="+mn-ea"/>
              </a:rPr>
              <a:t>증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911146" y="4845479"/>
            <a:ext cx="1944121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RDBMS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998581" y="4845479"/>
            <a:ext cx="16607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NO SQL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02627" y="4845479"/>
            <a:ext cx="1565835" cy="218462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1" dirty="0" smtClean="0">
                <a:latin typeface="+mn-ea"/>
              </a:rPr>
              <a:t>분산파일시스템</a:t>
            </a:r>
          </a:p>
        </p:txBody>
      </p:sp>
      <p:grpSp>
        <p:nvGrpSpPr>
          <p:cNvPr id="2" name="그룹 63"/>
          <p:cNvGrpSpPr/>
          <p:nvPr/>
        </p:nvGrpSpPr>
        <p:grpSpPr>
          <a:xfrm>
            <a:off x="2999429" y="4021139"/>
            <a:ext cx="1281137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65" name="직사각형 64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형태</a:t>
              </a:r>
            </a:p>
          </p:txBody>
        </p:sp>
        <p:sp>
          <p:nvSpPr>
            <p:cNvPr id="68" name="원통 67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 smtClean="0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69" name="원통 68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비정형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3" name="그룹 69"/>
          <p:cNvGrpSpPr/>
          <p:nvPr/>
        </p:nvGrpSpPr>
        <p:grpSpPr>
          <a:xfrm>
            <a:off x="4332988" y="4026509"/>
            <a:ext cx="1281137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1" name="직사각형 70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구분</a:t>
              </a:r>
            </a:p>
          </p:txBody>
        </p:sp>
        <p:sp>
          <p:nvSpPr>
            <p:cNvPr id="74" name="원통 73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내부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75" name="원통 74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외부 </a:t>
              </a:r>
              <a:r>
                <a:rPr lang="en-US" altLang="ko-KR" sz="800" b="1" dirty="0" smtClean="0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4" name="그룹 37897"/>
          <p:cNvGrpSpPr/>
          <p:nvPr/>
        </p:nvGrpSpPr>
        <p:grpSpPr>
          <a:xfrm>
            <a:off x="5689356" y="4020701"/>
            <a:ext cx="1281137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77" name="직사각형 76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데이터 원본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0" name="원통 79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1" name="원통 80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smtClean="0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" name="그룹 37898"/>
          <p:cNvGrpSpPr/>
          <p:nvPr/>
        </p:nvGrpSpPr>
        <p:grpSpPr>
          <a:xfrm>
            <a:off x="7083105" y="4020701"/>
            <a:ext cx="1281137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83" name="직사각형 82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</a:pPr>
              <a:endParaRPr kumimoji="1" lang="ko-KR" altLang="en-US" sz="900" b="0" dirty="0" smtClean="0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rtlCol="0" anchor="ctr" anchorCtr="0"/>
            <a:lstStyle/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분석</a:t>
              </a:r>
              <a:endParaRPr kumimoji="1" lang="en-US" altLang="ko-KR" sz="900" b="1" dirty="0" smtClean="0">
                <a:latin typeface="+mn-ea"/>
              </a:endParaRPr>
            </a:p>
            <a:p>
              <a:pPr algn="ctr" eaLnBrk="1" latinLnBrk="0" hangingPunct="1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kumimoji="1" lang="ko-KR" altLang="en-US" sz="900" b="1" dirty="0" smtClean="0">
                  <a:latin typeface="+mn-ea"/>
                </a:rPr>
                <a:t>결과</a:t>
              </a:r>
              <a:r>
                <a:rPr kumimoji="1" lang="en-US" altLang="ko-KR" sz="900" b="1" dirty="0" smtClean="0">
                  <a:latin typeface="+mn-ea"/>
                </a:rPr>
                <a:t>DB</a:t>
              </a:r>
              <a:endParaRPr kumimoji="1" lang="ko-KR" altLang="en-US" sz="900" b="1" dirty="0" smtClean="0">
                <a:latin typeface="+mn-ea"/>
              </a:endParaRPr>
            </a:p>
          </p:txBody>
        </p:sp>
        <p:sp>
          <p:nvSpPr>
            <p:cNvPr id="86" name="원통 85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87" name="원통 86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lIns="0" rIns="0" rtlCol="0" anchor="ctr">
              <a:noAutofit/>
            </a:bodyPr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</a:pP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결과데이터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88" name="왼쪽/오른쪽 화살표 87"/>
          <p:cNvSpPr/>
          <p:nvPr/>
        </p:nvSpPr>
        <p:spPr bwMode="auto">
          <a:xfrm>
            <a:off x="8274848" y="2159442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왼쪽/오른쪽 화살표 88"/>
          <p:cNvSpPr/>
          <p:nvPr/>
        </p:nvSpPr>
        <p:spPr bwMode="auto">
          <a:xfrm>
            <a:off x="8273542" y="2449913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0" name="왼쪽/오른쪽 화살표 89"/>
          <p:cNvSpPr/>
          <p:nvPr/>
        </p:nvSpPr>
        <p:spPr bwMode="auto">
          <a:xfrm>
            <a:off x="8415907" y="3176134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왼쪽/오른쪽 화살표 90"/>
          <p:cNvSpPr/>
          <p:nvPr/>
        </p:nvSpPr>
        <p:spPr bwMode="auto">
          <a:xfrm>
            <a:off x="8415907" y="340545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2" name="왼쪽/오른쪽 화살표 91"/>
          <p:cNvSpPr/>
          <p:nvPr/>
        </p:nvSpPr>
        <p:spPr bwMode="auto">
          <a:xfrm>
            <a:off x="8415907" y="4296400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3" name="왼쪽/오른쪽 화살표 92"/>
          <p:cNvSpPr/>
          <p:nvPr/>
        </p:nvSpPr>
        <p:spPr bwMode="auto">
          <a:xfrm>
            <a:off x="8415907" y="4554371"/>
            <a:ext cx="379596" cy="152871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rtlCol="0" anchor="b" anchorCtr="0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4" name="원통 93"/>
          <p:cNvSpPr/>
          <p:nvPr/>
        </p:nvSpPr>
        <p:spPr bwMode="auto">
          <a:xfrm>
            <a:off x="379831" y="2293819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6" name="원통 95"/>
          <p:cNvSpPr/>
          <p:nvPr/>
        </p:nvSpPr>
        <p:spPr bwMode="auto">
          <a:xfrm>
            <a:off x="379831" y="2967146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1012459" y="50087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11012459" y="55065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정부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1012459" y="301746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11012459" y="351528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1017951" y="251964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9" name="오른쪽 화살표 108"/>
          <p:cNvSpPr/>
          <p:nvPr/>
        </p:nvSpPr>
        <p:spPr bwMode="auto">
          <a:xfrm>
            <a:off x="1638688" y="4455191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오른쪽 화살표 109"/>
          <p:cNvSpPr/>
          <p:nvPr/>
        </p:nvSpPr>
        <p:spPr bwMode="auto">
          <a:xfrm>
            <a:off x="1658144" y="3024879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1012459" y="401310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 smtClean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11012459" y="4510922"/>
            <a:ext cx="773125" cy="379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3" name="오른쪽 화살표 112"/>
          <p:cNvSpPr/>
          <p:nvPr/>
        </p:nvSpPr>
        <p:spPr bwMode="auto">
          <a:xfrm>
            <a:off x="1631345" y="3717875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원통 113"/>
          <p:cNvSpPr/>
          <p:nvPr/>
        </p:nvSpPr>
        <p:spPr bwMode="auto">
          <a:xfrm>
            <a:off x="374701" y="3648940"/>
            <a:ext cx="981998" cy="51180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000" b="1" smtClean="0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 smtClean="0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0" name="오른쪽 화살표 119"/>
          <p:cNvSpPr/>
          <p:nvPr/>
        </p:nvSpPr>
        <p:spPr bwMode="auto">
          <a:xfrm>
            <a:off x="1648238" y="5860702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오른쪽 화살표 122"/>
          <p:cNvSpPr/>
          <p:nvPr/>
        </p:nvSpPr>
        <p:spPr bwMode="auto">
          <a:xfrm>
            <a:off x="1635539" y="4082653"/>
            <a:ext cx="817393" cy="267586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rtlCol="0" anchor="ctr"/>
          <a:lstStyle/>
          <a:p>
            <a:pPr algn="ctr" latinLnBrk="0"/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2873948" y="5063940"/>
            <a:ext cx="7782591" cy="3143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빅데이터</a:t>
            </a:r>
            <a:r>
              <a: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  수집 플랫폼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1463434" y="2536649"/>
            <a:ext cx="237589" cy="83280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I</a:t>
            </a: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1424480" y="4368159"/>
            <a:ext cx="276543" cy="7406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</a:pPr>
            <a:r>
              <a:rPr kumimoji="1" lang="en-US" altLang="ko-KR" sz="800" dirty="0" smtClean="0">
                <a:latin typeface="+mn-ea"/>
              </a:rPr>
              <a:t>gent</a:t>
            </a: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2449447" y="2235876"/>
            <a:ext cx="440508" cy="406513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err="1" smtClean="0">
                <a:latin typeface="+mn-ea"/>
              </a:rPr>
              <a:t>빅데이터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통합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연계</a:t>
            </a:r>
            <a:endParaRPr kumimoji="1" lang="en-US" altLang="ko-KR" sz="1200" b="1" dirty="0" smtClean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200" b="1" dirty="0" smtClean="0">
                <a:latin typeface="+mn-ea"/>
              </a:rPr>
              <a:t>수집</a:t>
            </a:r>
            <a:endParaRPr kumimoji="1" lang="en-US" altLang="ko-KR" sz="1200" b="1" dirty="0" smtClean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6069998" y="6014507"/>
            <a:ext cx="1327529" cy="309907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N/W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7445025" y="6014504"/>
            <a:ext cx="1460308" cy="309906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1" dirty="0" smtClean="0">
                <a:latin typeface="+mn-ea"/>
              </a:rPr>
              <a:t>S/W</a:t>
            </a:r>
            <a:endParaRPr kumimoji="1" lang="ko-KR" altLang="en-US" sz="1000" b="1" dirty="0" smtClean="0">
              <a:latin typeface="+mn-ea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5228" y="3303417"/>
            <a:ext cx="868491" cy="3050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rtlCol="0" anchor="ctr" anchorCtr="0"/>
          <a:lstStyle/>
          <a:p>
            <a:pPr algn="ctr" eaLnBrk="1" latinLnBrk="0" hangingPunct="1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800" dirty="0" smtClean="0">
                <a:latin typeface="+mn-ea"/>
              </a:rPr>
              <a:t>WEB</a:t>
            </a:r>
            <a:r>
              <a:rPr kumimoji="1" lang="ko-KR" altLang="en-US" sz="800" dirty="0" err="1" smtClean="0">
                <a:latin typeface="+mn-ea"/>
              </a:rPr>
              <a:t>마이닝</a:t>
            </a:r>
            <a:endParaRPr kumimoji="1" lang="ko-KR" altLang="en-US" sz="800" b="0" dirty="0" smtClean="0">
              <a:latin typeface="+mn-ea"/>
            </a:endParaRPr>
          </a:p>
        </p:txBody>
      </p:sp>
      <p:sp>
        <p:nvSpPr>
          <p:cNvPr id="131" name="순서도: 다중 문서 130"/>
          <p:cNvSpPr/>
          <p:nvPr/>
        </p:nvSpPr>
        <p:spPr bwMode="auto">
          <a:xfrm>
            <a:off x="402569" y="4299915"/>
            <a:ext cx="938790" cy="65501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 smtClean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smtClean="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순서도: 내부 저장소 131"/>
          <p:cNvSpPr/>
          <p:nvPr/>
        </p:nvSpPr>
        <p:spPr bwMode="auto">
          <a:xfrm>
            <a:off x="438114" y="5124619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1000" b="0" smtClean="0">
                <a:latin typeface="+mn-ea"/>
              </a:rPr>
              <a:t>포털</a:t>
            </a:r>
            <a:r>
              <a:rPr kumimoji="1" lang="en-US" altLang="ko-KR" sz="1000" b="0" smtClean="0">
                <a:latin typeface="+mn-ea"/>
              </a:rPr>
              <a:t>(WEB)</a:t>
            </a:r>
            <a:endParaRPr kumimoji="1" lang="ko-KR" altLang="en-US" sz="1000" b="0" dirty="0" smtClean="0">
              <a:latin typeface="+mn-ea"/>
            </a:endParaRPr>
          </a:p>
        </p:txBody>
      </p:sp>
      <p:sp>
        <p:nvSpPr>
          <p:cNvPr id="133" name="순서도: 내부 저장소 132"/>
          <p:cNvSpPr/>
          <p:nvPr/>
        </p:nvSpPr>
        <p:spPr bwMode="auto">
          <a:xfrm>
            <a:off x="453591" y="5718515"/>
            <a:ext cx="923716" cy="50731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eaLnBrk="1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ko-KR" sz="1000" b="0" smtClean="0">
                <a:latin typeface="+mn-ea"/>
              </a:rPr>
              <a:t>SNS</a:t>
            </a:r>
            <a:endParaRPr kumimoji="1" lang="ko-KR" altLang="en-US" sz="1000" b="0" dirty="0" smtClean="0">
              <a:latin typeface="+mn-ea"/>
            </a:endParaRPr>
          </a:p>
        </p:txBody>
      </p:sp>
      <p:pic>
        <p:nvPicPr>
          <p:cNvPr id="134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692" y="3709023"/>
            <a:ext cx="703260" cy="6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26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896093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시스템 </a:t>
            </a:r>
            <a:r>
              <a:rPr lang="en-US" altLang="ko-KR" sz="1800" dirty="0"/>
              <a:t>H/W </a:t>
            </a:r>
            <a:r>
              <a:rPr lang="ko-KR" altLang="en-US" sz="1800" dirty="0"/>
              <a:t>및 </a:t>
            </a:r>
            <a:r>
              <a:rPr lang="en-US" altLang="ko-KR" sz="1800" dirty="0"/>
              <a:t>N/W </a:t>
            </a:r>
            <a:r>
              <a:rPr lang="ko-KR" altLang="en-US" sz="1800" dirty="0"/>
              <a:t>구성도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525658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9" name="모서리가 둥근 직사각형 318"/>
          <p:cNvSpPr/>
          <p:nvPr/>
        </p:nvSpPr>
        <p:spPr bwMode="auto">
          <a:xfrm>
            <a:off x="6780444" y="5103443"/>
            <a:ext cx="3322497" cy="1428900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cxnSp>
        <p:nvCxnSpPr>
          <p:cNvPr id="320" name="직선 연결선 412"/>
          <p:cNvCxnSpPr>
            <a:cxnSpLocks noChangeShapeType="1"/>
          </p:cNvCxnSpPr>
          <p:nvPr/>
        </p:nvCxnSpPr>
        <p:spPr bwMode="auto">
          <a:xfrm flipV="1">
            <a:off x="11091926" y="5334892"/>
            <a:ext cx="0" cy="30434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모서리가 둥근 직사각형 320"/>
          <p:cNvSpPr/>
          <p:nvPr/>
        </p:nvSpPr>
        <p:spPr bwMode="auto">
          <a:xfrm>
            <a:off x="6185364" y="3316640"/>
            <a:ext cx="5516900" cy="1402578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sp>
        <p:nvSpPr>
          <p:cNvPr id="322" name="모서리가 둥근 직사각형 321"/>
          <p:cNvSpPr/>
          <p:nvPr/>
        </p:nvSpPr>
        <p:spPr bwMode="auto">
          <a:xfrm>
            <a:off x="366662" y="1442296"/>
            <a:ext cx="4706075" cy="5056347"/>
          </a:xfrm>
          <a:prstGeom prst="roundRect">
            <a:avLst>
              <a:gd name="adj" fmla="val 5382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  <a:latin typeface="맑은 고딕" pitchFamily="50" charset="-127"/>
            </a:endParaRPr>
          </a:p>
        </p:txBody>
      </p:sp>
      <p:grpSp>
        <p:nvGrpSpPr>
          <p:cNvPr id="2" name="그룹 322"/>
          <p:cNvGrpSpPr/>
          <p:nvPr/>
        </p:nvGrpSpPr>
        <p:grpSpPr>
          <a:xfrm>
            <a:off x="1314371" y="5813654"/>
            <a:ext cx="3853735" cy="206000"/>
            <a:chOff x="952721" y="3522303"/>
            <a:chExt cx="3131160" cy="206000"/>
          </a:xfrm>
        </p:grpSpPr>
        <p:cxnSp>
          <p:nvCxnSpPr>
            <p:cNvPr id="324" name="직선 연결선 412"/>
            <p:cNvCxnSpPr>
              <a:cxnSpLocks noChangeShapeType="1"/>
            </p:cNvCxnSpPr>
            <p:nvPr/>
          </p:nvCxnSpPr>
          <p:spPr bwMode="auto">
            <a:xfrm flipV="1">
              <a:off x="2067153" y="3537921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직선 연결선 412"/>
            <p:cNvCxnSpPr>
              <a:cxnSpLocks noChangeShapeType="1"/>
            </p:cNvCxnSpPr>
            <p:nvPr/>
          </p:nvCxnSpPr>
          <p:spPr bwMode="auto">
            <a:xfrm flipV="1">
              <a:off x="957068" y="3522303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" name="직선 연결선 412"/>
            <p:cNvCxnSpPr>
              <a:cxnSpLocks noChangeShapeType="1"/>
            </p:cNvCxnSpPr>
            <p:nvPr/>
          </p:nvCxnSpPr>
          <p:spPr bwMode="auto">
            <a:xfrm>
              <a:off x="952721" y="3530543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" name="직선 연결선 412"/>
            <p:cNvCxnSpPr>
              <a:cxnSpLocks noChangeShapeType="1"/>
            </p:cNvCxnSpPr>
            <p:nvPr/>
          </p:nvCxnSpPr>
          <p:spPr bwMode="auto">
            <a:xfrm flipV="1">
              <a:off x="3219785" y="3537919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29" name="직선 연결선 328"/>
          <p:cNvCxnSpPr/>
          <p:nvPr/>
        </p:nvCxnSpPr>
        <p:spPr bwMode="auto">
          <a:xfrm flipV="1">
            <a:off x="5209748" y="1336420"/>
            <a:ext cx="0" cy="468003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0" name="직사각형 80"/>
          <p:cNvSpPr>
            <a:spLocks noChangeArrowheads="1"/>
          </p:cNvSpPr>
          <p:nvPr/>
        </p:nvSpPr>
        <p:spPr bwMode="auto">
          <a:xfrm>
            <a:off x="457102" y="4198055"/>
            <a:ext cx="131638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데이터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 1] 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64G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36TB SATA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DataNode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TaskTracker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ZK/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1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5032" y="3913328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54536" y="1974184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" name="직사각형 80"/>
          <p:cNvSpPr>
            <a:spLocks noChangeArrowheads="1"/>
          </p:cNvSpPr>
          <p:nvPr/>
        </p:nvSpPr>
        <p:spPr bwMode="auto">
          <a:xfrm>
            <a:off x="434165" y="2236520"/>
            <a:ext cx="1322798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1]</a:t>
            </a:r>
            <a:endParaRPr lang="en-US" altLang="ko-KR" sz="1200" b="1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NameNode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Metastore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itchFamily="50" charset="-127"/>
              </a:rPr>
              <a:t>Mysql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 Server)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>
              <a:solidFill>
                <a:srgbClr val="FF0000"/>
              </a:solidFill>
              <a:latin typeface="맑은 고딕" pitchFamily="50" charset="-127"/>
            </a:endParaRPr>
          </a:p>
        </p:txBody>
      </p:sp>
      <p:sp>
        <p:nvSpPr>
          <p:cNvPr id="334" name="직사각형 80"/>
          <p:cNvSpPr>
            <a:spLocks noChangeArrowheads="1"/>
          </p:cNvSpPr>
          <p:nvPr/>
        </p:nvSpPr>
        <p:spPr bwMode="auto">
          <a:xfrm>
            <a:off x="1917604" y="2236520"/>
            <a:ext cx="17108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[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C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C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C00000"/>
                </a:solidFill>
                <a:latin typeface="맑은 고딕" pitchFamily="50" charset="-127"/>
              </a:rPr>
              <a:t>2]</a:t>
            </a:r>
            <a:endParaRPr lang="en-US" altLang="ko-KR" sz="1200" dirty="0">
              <a:solidFill>
                <a:srgbClr val="C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JobTracker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5" name="모서리가 둥근 직사각형 69"/>
          <p:cNvSpPr>
            <a:spLocks noChangeArrowheads="1"/>
          </p:cNvSpPr>
          <p:nvPr/>
        </p:nvSpPr>
        <p:spPr bwMode="auto">
          <a:xfrm>
            <a:off x="411678" y="1772132"/>
            <a:ext cx="4585355" cy="159777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pic>
        <p:nvPicPr>
          <p:cNvPr id="336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2023604" y="1972951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" name="직사각형 80"/>
          <p:cNvSpPr>
            <a:spLocks noChangeArrowheads="1"/>
          </p:cNvSpPr>
          <p:nvPr/>
        </p:nvSpPr>
        <p:spPr bwMode="auto">
          <a:xfrm>
            <a:off x="3441609" y="2236519"/>
            <a:ext cx="1710816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마스터 </a:t>
            </a:r>
            <a:r>
              <a:rPr lang="ko-KR" altLang="en-US" sz="1200" b="1" err="1" smtClean="0">
                <a:solidFill>
                  <a:srgbClr val="000000"/>
                </a:solidFill>
                <a:latin typeface="맑은 고딕" pitchFamily="50" charset="-127"/>
              </a:rPr>
              <a:t>노드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3</a:t>
            </a:r>
            <a:endParaRPr lang="en-US" altLang="ko-KR" sz="12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x86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2CPU, 96G RAM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4TB SAS HDD</a:t>
            </a:r>
          </a:p>
          <a:p>
            <a:pPr eaLnBrk="0" latinLnBrk="0" hangingPunct="0"/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</a:rPr>
              <a:t>Linux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Cluster Manager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NameNode(Stanby)</a:t>
            </a:r>
            <a:endParaRPr lang="en-US" altLang="ko-KR" sz="80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</a:endParaRPr>
          </a:p>
        </p:txBody>
      </p:sp>
      <p:pic>
        <p:nvPicPr>
          <p:cNvPr id="338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3441607" y="1975865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338"/>
          <p:cNvGrpSpPr/>
          <p:nvPr/>
        </p:nvGrpSpPr>
        <p:grpSpPr>
          <a:xfrm>
            <a:off x="1326655" y="1480435"/>
            <a:ext cx="3853735" cy="461468"/>
            <a:chOff x="849732" y="1457406"/>
            <a:chExt cx="3131160" cy="461468"/>
          </a:xfrm>
        </p:grpSpPr>
        <p:cxnSp>
          <p:nvCxnSpPr>
            <p:cNvPr id="340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" name="TextBox 16"/>
            <p:cNvSpPr txBox="1">
              <a:spLocks noChangeArrowheads="1"/>
            </p:cNvSpPr>
            <p:nvPr/>
          </p:nvSpPr>
          <p:spPr bwMode="auto">
            <a:xfrm>
              <a:off x="1477450" y="1565418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마스터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44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그룹 344"/>
          <p:cNvGrpSpPr/>
          <p:nvPr/>
        </p:nvGrpSpPr>
        <p:grpSpPr>
          <a:xfrm>
            <a:off x="2024547" y="3920743"/>
            <a:ext cx="2890339" cy="546907"/>
            <a:chOff x="1560484" y="3875004"/>
            <a:chExt cx="2348400" cy="546907"/>
          </a:xfrm>
        </p:grpSpPr>
        <p:pic>
          <p:nvPicPr>
            <p:cNvPr id="34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직사각형 347"/>
            <p:cNvSpPr/>
            <p:nvPr/>
          </p:nvSpPr>
          <p:spPr>
            <a:xfrm>
              <a:off x="1560484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데이터 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2]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2720752" y="4144912"/>
              <a:ext cx="10695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>
                  <a:solidFill>
                    <a:srgbClr val="C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3] </a:t>
              </a:r>
              <a:endParaRPr lang="en-US" altLang="ko-KR" sz="1200" b="1" dirty="0">
                <a:solidFill>
                  <a:srgbClr val="C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5" name="그룹 349"/>
          <p:cNvGrpSpPr/>
          <p:nvPr/>
        </p:nvGrpSpPr>
        <p:grpSpPr>
          <a:xfrm>
            <a:off x="1997932" y="4655153"/>
            <a:ext cx="2872333" cy="535401"/>
            <a:chOff x="1575114" y="3875004"/>
            <a:chExt cx="2333770" cy="535401"/>
          </a:xfrm>
        </p:grpSpPr>
        <p:pic>
          <p:nvPicPr>
            <p:cNvPr id="35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3" name="직사각형 352"/>
            <p:cNvSpPr/>
            <p:nvPr/>
          </p:nvSpPr>
          <p:spPr>
            <a:xfrm>
              <a:off x="1575114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4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2720752" y="4133406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5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6" name="그룹 354"/>
          <p:cNvGrpSpPr/>
          <p:nvPr/>
        </p:nvGrpSpPr>
        <p:grpSpPr>
          <a:xfrm>
            <a:off x="2006229" y="5294562"/>
            <a:ext cx="2872333" cy="519093"/>
            <a:chOff x="1575114" y="3875004"/>
            <a:chExt cx="2333770" cy="519093"/>
          </a:xfrm>
        </p:grpSpPr>
        <p:pic>
          <p:nvPicPr>
            <p:cNvPr id="356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7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직사각형 357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6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>
              <a:off x="2720752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7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7" name="그룹 359"/>
          <p:cNvGrpSpPr/>
          <p:nvPr/>
        </p:nvGrpSpPr>
        <p:grpSpPr>
          <a:xfrm>
            <a:off x="1990524" y="5916655"/>
            <a:ext cx="2872332" cy="519093"/>
            <a:chOff x="1575114" y="3875004"/>
            <a:chExt cx="2333770" cy="519093"/>
          </a:xfrm>
        </p:grpSpPr>
        <p:pic>
          <p:nvPicPr>
            <p:cNvPr id="361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604628" y="3875004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2782496" y="3879800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3" name="직사각형 362"/>
            <p:cNvSpPr/>
            <p:nvPr/>
          </p:nvSpPr>
          <p:spPr>
            <a:xfrm>
              <a:off x="1575114" y="4117098"/>
              <a:ext cx="980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9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>
              <a:off x="2720752" y="4117098"/>
              <a:ext cx="1053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latinLnBrk="0" hangingPunct="0"/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데이터 노드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10 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365" name="Picture 46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8"/>
          <a:stretch>
            <a:fillRect/>
          </a:stretch>
        </p:blipFill>
        <p:spPr bwMode="auto">
          <a:xfrm>
            <a:off x="545932" y="5921450"/>
            <a:ext cx="1386324" cy="27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" name="직사각형 365"/>
          <p:cNvSpPr/>
          <p:nvPr/>
        </p:nvSpPr>
        <p:spPr>
          <a:xfrm>
            <a:off x="469940" y="6158749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latinLnBrk="0" hangingPunct="0"/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데이터 노드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8 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8" name="그룹 366"/>
          <p:cNvGrpSpPr/>
          <p:nvPr/>
        </p:nvGrpSpPr>
        <p:grpSpPr>
          <a:xfrm>
            <a:off x="2651929" y="4482280"/>
            <a:ext cx="2516177" cy="206000"/>
            <a:chOff x="2093255" y="4257866"/>
            <a:chExt cx="2044394" cy="206000"/>
          </a:xfrm>
        </p:grpSpPr>
        <p:cxnSp>
          <p:nvCxnSpPr>
            <p:cNvPr id="368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그룹 370"/>
          <p:cNvGrpSpPr/>
          <p:nvPr/>
        </p:nvGrpSpPr>
        <p:grpSpPr>
          <a:xfrm>
            <a:off x="2693571" y="5146004"/>
            <a:ext cx="2516177" cy="206000"/>
            <a:chOff x="2093255" y="4257866"/>
            <a:chExt cx="2044394" cy="206000"/>
          </a:xfrm>
        </p:grpSpPr>
        <p:cxnSp>
          <p:nvCxnSpPr>
            <p:cNvPr id="372" name="직선 연결선 412"/>
            <p:cNvCxnSpPr>
              <a:cxnSpLocks noChangeShapeType="1"/>
            </p:cNvCxnSpPr>
            <p:nvPr/>
          </p:nvCxnSpPr>
          <p:spPr bwMode="auto">
            <a:xfrm flipV="1">
              <a:off x="3207687" y="4273484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직선 연결선 412"/>
            <p:cNvCxnSpPr>
              <a:cxnSpLocks noChangeShapeType="1"/>
            </p:cNvCxnSpPr>
            <p:nvPr/>
          </p:nvCxnSpPr>
          <p:spPr bwMode="auto">
            <a:xfrm flipV="1">
              <a:off x="2097602" y="4257866"/>
              <a:ext cx="0" cy="137451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직선 연결선 412"/>
            <p:cNvCxnSpPr>
              <a:cxnSpLocks noChangeShapeType="1"/>
            </p:cNvCxnSpPr>
            <p:nvPr/>
          </p:nvCxnSpPr>
          <p:spPr bwMode="auto">
            <a:xfrm>
              <a:off x="2093255" y="4266106"/>
              <a:ext cx="2044394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75" name="직선 연결선 374"/>
          <p:cNvCxnSpPr/>
          <p:nvPr/>
        </p:nvCxnSpPr>
        <p:spPr bwMode="auto">
          <a:xfrm flipV="1">
            <a:off x="6051687" y="1336909"/>
            <a:ext cx="0" cy="3741375"/>
          </a:xfrm>
          <a:prstGeom prst="line">
            <a:avLst/>
          </a:prstGeom>
          <a:ln w="50800" cmpd="thickThin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6" name="모서리가 둥근 직사각형 69"/>
          <p:cNvSpPr>
            <a:spLocks noChangeArrowheads="1"/>
          </p:cNvSpPr>
          <p:nvPr/>
        </p:nvSpPr>
        <p:spPr bwMode="auto">
          <a:xfrm>
            <a:off x="411679" y="3715744"/>
            <a:ext cx="4574569" cy="2749031"/>
          </a:xfrm>
          <a:prstGeom prst="roundRect">
            <a:avLst>
              <a:gd name="adj" fmla="val 10190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tIns="0" rIns="18000" bIns="0"/>
          <a:lstStyle/>
          <a:p>
            <a:pPr latinLnBrk="0"/>
            <a:endParaRPr lang="ko-KR" altLang="en-US">
              <a:solidFill>
                <a:srgbClr val="000000"/>
              </a:solidFill>
              <a:ea typeface="Arials"/>
              <a:cs typeface="Arials"/>
            </a:endParaRPr>
          </a:p>
        </p:txBody>
      </p:sp>
      <p:grpSp>
        <p:nvGrpSpPr>
          <p:cNvPr id="11" name="그룹 376"/>
          <p:cNvGrpSpPr/>
          <p:nvPr/>
        </p:nvGrpSpPr>
        <p:grpSpPr>
          <a:xfrm>
            <a:off x="1314656" y="3527824"/>
            <a:ext cx="3853735" cy="461468"/>
            <a:chOff x="849732" y="1457406"/>
            <a:chExt cx="3131160" cy="461468"/>
          </a:xfrm>
        </p:grpSpPr>
        <p:cxnSp>
          <p:nvCxnSpPr>
            <p:cNvPr id="378" name="직선 연결선 412"/>
            <p:cNvCxnSpPr>
              <a:cxnSpLocks noChangeShapeType="1"/>
            </p:cNvCxnSpPr>
            <p:nvPr/>
          </p:nvCxnSpPr>
          <p:spPr bwMode="auto">
            <a:xfrm flipV="1">
              <a:off x="2036676" y="1457406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직선 연결선 412"/>
            <p:cNvCxnSpPr>
              <a:cxnSpLocks noChangeShapeType="1"/>
            </p:cNvCxnSpPr>
            <p:nvPr/>
          </p:nvCxnSpPr>
          <p:spPr bwMode="auto">
            <a:xfrm flipV="1">
              <a:off x="862705" y="1460542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직선 연결선 412"/>
            <p:cNvCxnSpPr>
              <a:cxnSpLocks noChangeShapeType="1"/>
            </p:cNvCxnSpPr>
            <p:nvPr/>
          </p:nvCxnSpPr>
          <p:spPr bwMode="auto">
            <a:xfrm>
              <a:off x="849732" y="1468782"/>
              <a:ext cx="3131160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1" name="TextBox 16"/>
            <p:cNvSpPr txBox="1">
              <a:spLocks noChangeArrowheads="1"/>
            </p:cNvSpPr>
            <p:nvPr/>
          </p:nvSpPr>
          <p:spPr bwMode="auto">
            <a:xfrm>
              <a:off x="1518857" y="1543514"/>
              <a:ext cx="1145861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  <a:prstDash val="dash"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>
                  <a:solidFill>
                    <a:schemeClr val="tx1"/>
                  </a:solidFill>
                  <a:latin typeface="Arial" pitchFamily="34" charset="0"/>
                  <a:ea typeface="HY태고딕"/>
                  <a:cs typeface="HY태고딕"/>
                </a:defRPr>
              </a:lvl9pPr>
            </a:lstStyle>
            <a:p>
              <a:pPr algn="ctr" eaLnBrk="1" hangingPunct="1"/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데이터 </a:t>
              </a:r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노드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82" name="직선 연결선 412"/>
            <p:cNvCxnSpPr>
              <a:cxnSpLocks noChangeShapeType="1"/>
            </p:cNvCxnSpPr>
            <p:nvPr/>
          </p:nvCxnSpPr>
          <p:spPr bwMode="auto">
            <a:xfrm flipV="1">
              <a:off x="3116796" y="1476158"/>
              <a:ext cx="0" cy="442716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3" name="직사각형 382"/>
          <p:cNvSpPr/>
          <p:nvPr/>
        </p:nvSpPr>
        <p:spPr bwMode="auto">
          <a:xfrm>
            <a:off x="1689769" y="1198734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하둡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2" name="그룹 383"/>
          <p:cNvGrpSpPr/>
          <p:nvPr/>
        </p:nvGrpSpPr>
        <p:grpSpPr>
          <a:xfrm>
            <a:off x="6086881" y="1141110"/>
            <a:ext cx="5606964" cy="1741544"/>
            <a:chOff x="4916996" y="4639784"/>
            <a:chExt cx="4555658" cy="1741544"/>
          </a:xfrm>
        </p:grpSpPr>
        <p:sp>
          <p:nvSpPr>
            <p:cNvPr id="385" name="모서리가 둥근 직사각형 384"/>
            <p:cNvSpPr/>
            <p:nvPr/>
          </p:nvSpPr>
          <p:spPr bwMode="auto">
            <a:xfrm>
              <a:off x="5021016" y="4899647"/>
              <a:ext cx="4451638" cy="1481681"/>
            </a:xfrm>
            <a:prstGeom prst="roundRect">
              <a:avLst>
                <a:gd name="adj" fmla="val 5382"/>
              </a:avLst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rgbClr val="FFFFFF"/>
                </a:solidFill>
                <a:latin typeface="맑은 고딕" pitchFamily="50" charset="-127"/>
              </a:endParaRPr>
            </a:p>
          </p:txBody>
        </p:sp>
        <p:grpSp>
          <p:nvGrpSpPr>
            <p:cNvPr id="13" name="그룹 385"/>
            <p:cNvGrpSpPr/>
            <p:nvPr/>
          </p:nvGrpSpPr>
          <p:grpSpPr>
            <a:xfrm>
              <a:off x="5224182" y="5110360"/>
              <a:ext cx="1305230" cy="1270968"/>
              <a:chOff x="11493824" y="4649859"/>
              <a:chExt cx="1305230" cy="1270968"/>
            </a:xfrm>
          </p:grpSpPr>
          <p:sp>
            <p:nvSpPr>
              <p:cNvPr id="399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[</a:t>
                </a:r>
                <a:r>
                  <a:rPr lang="ko-KR" altLang="en-US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C00000"/>
                    </a:solidFill>
                    <a:latin typeface="맑은 고딕" pitchFamily="50" charset="-127"/>
                  </a:rPr>
                  <a:t>1] </a:t>
                </a:r>
                <a:endParaRPr lang="en-US" altLang="ko-KR" sz="1200" b="1" dirty="0" smtClean="0">
                  <a:solidFill>
                    <a:srgbClr val="C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유관기관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400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그룹 386"/>
            <p:cNvGrpSpPr/>
            <p:nvPr/>
          </p:nvGrpSpPr>
          <p:grpSpPr>
            <a:xfrm>
              <a:off x="6547244" y="5104022"/>
              <a:ext cx="1305230" cy="1270968"/>
              <a:chOff x="11493824" y="4649859"/>
              <a:chExt cx="1305230" cy="1270968"/>
            </a:xfrm>
          </p:grpSpPr>
          <p:sp>
            <p:nvSpPr>
              <p:cNvPr id="397" name="직사각형 80"/>
              <p:cNvSpPr>
                <a:spLocks noChangeArrowheads="1"/>
              </p:cNvSpPr>
              <p:nvPr/>
            </p:nvSpPr>
            <p:spPr bwMode="auto">
              <a:xfrm>
                <a:off x="11493824" y="4905164"/>
                <a:ext cx="1305230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수집 서버 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2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ETL(</a:t>
                </a:r>
                <a:r>
                  <a:rPr lang="ko-KR" altLang="en-US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병의원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)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8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그룹 387"/>
            <p:cNvGrpSpPr/>
            <p:nvPr/>
          </p:nvGrpSpPr>
          <p:grpSpPr>
            <a:xfrm>
              <a:off x="7843387" y="5104022"/>
              <a:ext cx="1520566" cy="1270968"/>
              <a:chOff x="11493823" y="4649859"/>
              <a:chExt cx="1520566" cy="1270968"/>
            </a:xfrm>
          </p:grpSpPr>
          <p:sp>
            <p:nvSpPr>
              <p:cNvPr id="395" name="직사각형 80"/>
              <p:cNvSpPr>
                <a:spLocks noChangeArrowheads="1"/>
              </p:cNvSpPr>
              <p:nvPr/>
            </p:nvSpPr>
            <p:spPr bwMode="auto">
              <a:xfrm>
                <a:off x="11493823" y="4905164"/>
                <a:ext cx="152056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latinLnBrk="0" hangingPunct="0"/>
                <a:r>
                  <a:rPr lang="ko-KR" altLang="en-US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웹수집 서버</a:t>
                </a:r>
                <a:r>
                  <a:rPr lang="en-US" altLang="ko-KR" sz="1200" b="1" smtClean="0">
                    <a:solidFill>
                      <a:srgbClr val="000000"/>
                    </a:solidFill>
                    <a:latin typeface="맑은 고딕" pitchFamily="50" charset="-127"/>
                  </a:rPr>
                  <a:t> </a:t>
                </a:r>
                <a:endParaRPr lang="en-US" altLang="ko-KR" sz="1200" b="1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endParaRPr lang="en-US" altLang="ko-KR" sz="800" b="1" dirty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x86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2CPU, 64G RAM</a:t>
                </a:r>
              </a:p>
              <a:p>
                <a:pPr eaLnBrk="0" latinLnBrk="0" hangingPunct="0"/>
                <a:r>
                  <a:rPr lang="en-US" altLang="ko-KR" sz="800" dirty="0" smtClean="0">
                    <a:solidFill>
                      <a:srgbClr val="000000"/>
                    </a:solidFill>
                    <a:latin typeface="맑은 고딕" pitchFamily="50" charset="-127"/>
                  </a:rPr>
                  <a:t>36TB 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SATA HDD</a:t>
                </a: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Web Crawler, Search Engine</a:t>
                </a:r>
                <a:endPara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endParaRPr>
              </a:p>
              <a:p>
                <a:pPr eaLnBrk="0" latinLnBrk="0" hangingPunct="0"/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</a:rPr>
                  <a:t>Linux</a:t>
                </a:r>
                <a:endParaRPr lang="en-US" altLang="ko-KR" sz="800" dirty="0">
                  <a:solidFill>
                    <a:srgbClr val="000000"/>
                  </a:solidFill>
                  <a:latin typeface="맑은 고딕" pitchFamily="50" charset="-127"/>
                </a:endParaRPr>
              </a:p>
            </p:txBody>
          </p:sp>
          <p:pic>
            <p:nvPicPr>
              <p:cNvPr id="396" name="Picture 464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448"/>
              <a:stretch>
                <a:fillRect/>
              </a:stretch>
            </p:blipFill>
            <p:spPr bwMode="auto">
              <a:xfrm>
                <a:off x="11578510" y="4649859"/>
                <a:ext cx="1126388" cy="27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" name="직사각형 388"/>
            <p:cNvSpPr/>
            <p:nvPr/>
          </p:nvSpPr>
          <p:spPr bwMode="auto">
            <a:xfrm>
              <a:off x="6276569" y="4639784"/>
              <a:ext cx="1896189" cy="2441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0" rIns="36000" rtlCol="0" anchor="ctr" anchorCtr="0"/>
            <a:lstStyle/>
            <a:p>
              <a:pPr algn="ctr"/>
              <a:r>
                <a:rPr kumimoji="1" lang="ko-KR" altLang="en-US" sz="1400" b="1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수집 플랫폼</a:t>
              </a:r>
              <a:endParaRPr kumimoji="1"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6" name="그룹 389"/>
            <p:cNvGrpSpPr/>
            <p:nvPr/>
          </p:nvGrpSpPr>
          <p:grpSpPr>
            <a:xfrm>
              <a:off x="4916996" y="4987811"/>
              <a:ext cx="3636404" cy="205999"/>
              <a:chOff x="4808984" y="4936770"/>
              <a:chExt cx="3636404" cy="205999"/>
            </a:xfrm>
          </p:grpSpPr>
          <p:cxnSp>
            <p:nvCxnSpPr>
              <p:cNvPr id="391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7211089" y="4951773"/>
                <a:ext cx="2" cy="190382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2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5853100" y="4936770"/>
                <a:ext cx="0" cy="205999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3" name="직선 연결선 412"/>
              <p:cNvCxnSpPr>
                <a:cxnSpLocks noChangeShapeType="1"/>
              </p:cNvCxnSpPr>
              <p:nvPr/>
            </p:nvCxnSpPr>
            <p:spPr bwMode="auto">
              <a:xfrm>
                <a:off x="4808984" y="4941168"/>
                <a:ext cx="3636404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4" name="직선 연결선 412"/>
              <p:cNvCxnSpPr>
                <a:cxnSpLocks noChangeShapeType="1"/>
              </p:cNvCxnSpPr>
              <p:nvPr/>
            </p:nvCxnSpPr>
            <p:spPr bwMode="auto">
              <a:xfrm flipV="1">
                <a:off x="8438073" y="4942409"/>
                <a:ext cx="0" cy="190384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7" name="그룹 400"/>
          <p:cNvGrpSpPr/>
          <p:nvPr/>
        </p:nvGrpSpPr>
        <p:grpSpPr>
          <a:xfrm>
            <a:off x="6208199" y="3680951"/>
            <a:ext cx="1606437" cy="1075849"/>
            <a:chOff x="11481249" y="4649859"/>
            <a:chExt cx="1305230" cy="1075849"/>
          </a:xfrm>
        </p:grpSpPr>
        <p:sp>
          <p:nvSpPr>
            <p:cNvPr id="402" name="직사각형 80"/>
            <p:cNvSpPr>
              <a:spLocks noChangeArrowheads="1"/>
            </p:cNvSpPr>
            <p:nvPr/>
          </p:nvSpPr>
          <p:spPr bwMode="auto">
            <a:xfrm>
              <a:off x="11481249" y="4833156"/>
              <a:ext cx="130523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[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분석 서버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]</a:t>
              </a:r>
              <a:r>
                <a:rPr lang="ko-KR" altLang="en-US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r>
                <a:rPr lang="en-US" altLang="ko-KR" sz="1200" b="1" smtClean="0">
                  <a:solidFill>
                    <a:srgbClr val="C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C00000"/>
                </a:solidFill>
                <a:latin typeface="맑은 고딕" pitchFamily="50" charset="-127"/>
              </a:endParaRPr>
            </a:p>
            <a:p>
              <a:pPr eaLnBrk="0" latinLnBrk="0" hangingPunct="0"/>
              <a:endParaRPr lang="en-US" altLang="ko-KR" sz="8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R Server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403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735374" cy="193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4" name="직사각형 403"/>
          <p:cNvSpPr/>
          <p:nvPr/>
        </p:nvSpPr>
        <p:spPr bwMode="auto">
          <a:xfrm>
            <a:off x="7310718" y="4918597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서비스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8" name="그룹 404"/>
          <p:cNvGrpSpPr/>
          <p:nvPr/>
        </p:nvGrpSpPr>
        <p:grpSpPr>
          <a:xfrm>
            <a:off x="5004202" y="1177907"/>
            <a:ext cx="986060" cy="641125"/>
            <a:chOff x="5034844" y="3208843"/>
            <a:chExt cx="746728" cy="641125"/>
          </a:xfrm>
        </p:grpSpPr>
        <p:pic>
          <p:nvPicPr>
            <p:cNvPr id="406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844" y="3208843"/>
              <a:ext cx="373352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직사각형 406"/>
            <p:cNvSpPr/>
            <p:nvPr/>
          </p:nvSpPr>
          <p:spPr>
            <a:xfrm>
              <a:off x="5281919" y="3388303"/>
              <a:ext cx="499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L2</a:t>
              </a:r>
            </a:p>
            <a:p>
              <a:pPr lvl="0" algn="ctr" eaLnBrk="0" latinLnBrk="0" hangingPunct="0"/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Switch</a:t>
              </a:r>
              <a:endParaRPr lang="en-US" altLang="ko-KR" sz="12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408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74" y="1172425"/>
            <a:ext cx="493014" cy="1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" name="직사각형 408"/>
          <p:cNvSpPr/>
          <p:nvPr/>
        </p:nvSpPr>
        <p:spPr>
          <a:xfrm>
            <a:off x="6362557" y="5333634"/>
            <a:ext cx="659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L2</a:t>
            </a:r>
          </a:p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Switch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19" name="Group 1472"/>
          <p:cNvGrpSpPr>
            <a:grpSpLocks/>
          </p:cNvGrpSpPr>
          <p:nvPr/>
        </p:nvGrpSpPr>
        <p:grpSpPr bwMode="auto">
          <a:xfrm>
            <a:off x="9488144" y="3622975"/>
            <a:ext cx="433787" cy="585210"/>
            <a:chOff x="352" y="1520"/>
            <a:chExt cx="262" cy="298"/>
          </a:xfrm>
        </p:grpSpPr>
        <p:sp>
          <p:nvSpPr>
            <p:cNvPr id="411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2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3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4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5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6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7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8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19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0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1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2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3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4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5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6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7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8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29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0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31" name="직사각형 80"/>
          <p:cNvSpPr>
            <a:spLocks noChangeArrowheads="1"/>
          </p:cNvSpPr>
          <p:nvPr/>
        </p:nvSpPr>
        <p:spPr bwMode="auto">
          <a:xfrm>
            <a:off x="9974772" y="3424652"/>
            <a:ext cx="15952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1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/ RDBMS</a:t>
            </a:r>
          </a:p>
          <a:p>
            <a:pPr lvl="0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서버 </a:t>
            </a:r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2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0" name="Group 1472"/>
          <p:cNvGrpSpPr>
            <a:grpSpLocks/>
          </p:cNvGrpSpPr>
          <p:nvPr/>
        </p:nvGrpSpPr>
        <p:grpSpPr bwMode="auto">
          <a:xfrm>
            <a:off x="7448953" y="3644947"/>
            <a:ext cx="471361" cy="583542"/>
            <a:chOff x="352" y="1520"/>
            <a:chExt cx="262" cy="298"/>
          </a:xfrm>
        </p:grpSpPr>
        <p:sp>
          <p:nvSpPr>
            <p:cNvPr id="433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4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5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6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7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8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39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0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1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2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3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4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49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53" name="직사각형 80"/>
          <p:cNvSpPr>
            <a:spLocks noChangeArrowheads="1"/>
          </p:cNvSpPr>
          <p:nvPr/>
        </p:nvSpPr>
        <p:spPr bwMode="auto">
          <a:xfrm>
            <a:off x="7892079" y="3572939"/>
            <a:ext cx="165898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latinLnBrk="0" hangingPunct="0"/>
            <a:r>
              <a:rPr lang="en-US" altLang="ko-KR" sz="1200" b="1" smtClean="0">
                <a:latin typeface="맑은 고딕" pitchFamily="50" charset="-127"/>
              </a:rPr>
              <a:t>[</a:t>
            </a:r>
            <a:r>
              <a:rPr lang="ko-KR" altLang="en-US" sz="1200" b="1" smtClean="0">
                <a:latin typeface="맑은 고딕" pitchFamily="50" charset="-127"/>
              </a:rPr>
              <a:t>통계</a:t>
            </a:r>
            <a:r>
              <a:rPr lang="en-US" altLang="ko-KR" sz="1200" b="1" smtClean="0">
                <a:latin typeface="맑은 고딕" pitchFamily="50" charset="-127"/>
              </a:rPr>
              <a:t>/</a:t>
            </a:r>
            <a:r>
              <a:rPr lang="ko-KR" altLang="en-US" sz="1200" b="1" smtClean="0">
                <a:latin typeface="맑은 고딕" pitchFamily="50" charset="-127"/>
              </a:rPr>
              <a:t>분석 서버</a:t>
            </a:r>
            <a:r>
              <a:rPr lang="en-US" altLang="ko-KR" sz="1200" b="1" smtClean="0">
                <a:latin typeface="맑은 고딕" pitchFamily="50" charset="-127"/>
              </a:rPr>
              <a:t>]</a:t>
            </a:r>
            <a:endParaRPr lang="en-US" altLang="ko-KR" sz="1200" b="1" dirty="0"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Unix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  <a:p>
            <a:pPr eaLnBrk="0" latinLnBrk="0" hangingPunct="0"/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Statistics/Mining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</a:rPr>
              <a:t>S/W</a:t>
            </a:r>
          </a:p>
          <a:p>
            <a:pPr eaLnBrk="0" latinLnBrk="0" hangingPunct="0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</a:rPr>
              <a:t>Visualizations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</a:rPr>
              <a:t>S/W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grpSp>
        <p:nvGrpSpPr>
          <p:cNvPr id="21" name="Group 1472"/>
          <p:cNvGrpSpPr>
            <a:grpSpLocks/>
          </p:cNvGrpSpPr>
          <p:nvPr/>
        </p:nvGrpSpPr>
        <p:grpSpPr bwMode="auto">
          <a:xfrm>
            <a:off x="11091926" y="3604671"/>
            <a:ext cx="433787" cy="585210"/>
            <a:chOff x="352" y="1520"/>
            <a:chExt cx="262" cy="298"/>
          </a:xfrm>
        </p:grpSpPr>
        <p:sp>
          <p:nvSpPr>
            <p:cNvPr id="455" name="Freeform 1473"/>
            <p:cNvSpPr>
              <a:spLocks/>
            </p:cNvSpPr>
            <p:nvPr/>
          </p:nvSpPr>
          <p:spPr bwMode="auto">
            <a:xfrm>
              <a:off x="427" y="1526"/>
              <a:ext cx="187" cy="278"/>
            </a:xfrm>
            <a:custGeom>
              <a:avLst/>
              <a:gdLst>
                <a:gd name="T0" fmla="*/ 0 w 144"/>
                <a:gd name="T1" fmla="*/ 1 h 328"/>
                <a:gd name="T2" fmla="*/ 0 w 144"/>
                <a:gd name="T3" fmla="*/ 235 h 328"/>
                <a:gd name="T4" fmla="*/ 242 w 144"/>
                <a:gd name="T5" fmla="*/ 224 h 328"/>
                <a:gd name="T6" fmla="*/ 242 w 144"/>
                <a:gd name="T7" fmla="*/ 4 h 328"/>
                <a:gd name="T8" fmla="*/ 242 w 144"/>
                <a:gd name="T9" fmla="*/ 4 h 328"/>
                <a:gd name="T10" fmla="*/ 0 w 144"/>
                <a:gd name="T11" fmla="*/ 0 h 328"/>
                <a:gd name="T12" fmla="*/ 242 w 144"/>
                <a:gd name="T13" fmla="*/ 4 h 328"/>
                <a:gd name="T14" fmla="*/ 0 w 144"/>
                <a:gd name="T15" fmla="*/ 0 h 328"/>
                <a:gd name="T16" fmla="*/ 242 w 144"/>
                <a:gd name="T17" fmla="*/ 4 h 328"/>
                <a:gd name="T18" fmla="*/ 0 w 144"/>
                <a:gd name="T19" fmla="*/ 0 h 328"/>
                <a:gd name="T20" fmla="*/ 242 w 144"/>
                <a:gd name="T21" fmla="*/ 4 h 328"/>
                <a:gd name="T22" fmla="*/ 0 w 144"/>
                <a:gd name="T23" fmla="*/ 0 h 328"/>
                <a:gd name="T24" fmla="*/ 242 w 144"/>
                <a:gd name="T25" fmla="*/ 4 h 328"/>
                <a:gd name="T26" fmla="*/ 0 w 144"/>
                <a:gd name="T27" fmla="*/ 0 h 328"/>
                <a:gd name="T28" fmla="*/ 242 w 144"/>
                <a:gd name="T29" fmla="*/ 4 h 328"/>
                <a:gd name="T30" fmla="*/ 0 w 144"/>
                <a:gd name="T31" fmla="*/ 0 h 328"/>
                <a:gd name="T32" fmla="*/ 242 w 144"/>
                <a:gd name="T33" fmla="*/ 4 h 328"/>
                <a:gd name="T34" fmla="*/ 0 w 144"/>
                <a:gd name="T35" fmla="*/ 0 h 328"/>
                <a:gd name="T36" fmla="*/ 242 w 144"/>
                <a:gd name="T37" fmla="*/ 4 h 328"/>
                <a:gd name="T38" fmla="*/ 0 w 144"/>
                <a:gd name="T39" fmla="*/ 0 h 328"/>
                <a:gd name="T40" fmla="*/ 242 w 144"/>
                <a:gd name="T41" fmla="*/ 4 h 328"/>
                <a:gd name="T42" fmla="*/ 0 w 144"/>
                <a:gd name="T43" fmla="*/ 0 h 328"/>
                <a:gd name="T44" fmla="*/ 242 w 144"/>
                <a:gd name="T45" fmla="*/ 4 h 328"/>
                <a:gd name="T46" fmla="*/ 0 w 144"/>
                <a:gd name="T47" fmla="*/ 0 h 328"/>
                <a:gd name="T48" fmla="*/ 242 w 144"/>
                <a:gd name="T49" fmla="*/ 4 h 328"/>
                <a:gd name="T50" fmla="*/ 0 w 144"/>
                <a:gd name="T51" fmla="*/ 0 h 328"/>
                <a:gd name="T52" fmla="*/ 242 w 144"/>
                <a:gd name="T53" fmla="*/ 4 h 328"/>
                <a:gd name="T54" fmla="*/ 0 w 144"/>
                <a:gd name="T55" fmla="*/ 0 h 328"/>
                <a:gd name="T56" fmla="*/ 242 w 144"/>
                <a:gd name="T57" fmla="*/ 4 h 328"/>
                <a:gd name="T58" fmla="*/ 0 w 144"/>
                <a:gd name="T59" fmla="*/ 0 h 328"/>
                <a:gd name="T60" fmla="*/ 242 w 144"/>
                <a:gd name="T61" fmla="*/ 4 h 328"/>
                <a:gd name="T62" fmla="*/ 0 w 144"/>
                <a:gd name="T63" fmla="*/ 0 h 328"/>
                <a:gd name="T64" fmla="*/ 242 w 144"/>
                <a:gd name="T65" fmla="*/ 4 h 328"/>
                <a:gd name="T66" fmla="*/ 0 w 144"/>
                <a:gd name="T67" fmla="*/ 0 h 328"/>
                <a:gd name="T68" fmla="*/ 242 w 144"/>
                <a:gd name="T69" fmla="*/ 4 h 328"/>
                <a:gd name="T70" fmla="*/ 0 w 144"/>
                <a:gd name="T71" fmla="*/ 0 h 328"/>
                <a:gd name="T72" fmla="*/ 242 w 144"/>
                <a:gd name="T73" fmla="*/ 4 h 328"/>
                <a:gd name="T74" fmla="*/ 0 w 144"/>
                <a:gd name="T75" fmla="*/ 0 h 328"/>
                <a:gd name="T76" fmla="*/ 242 w 144"/>
                <a:gd name="T77" fmla="*/ 4 h 328"/>
                <a:gd name="T78" fmla="*/ 0 w 144"/>
                <a:gd name="T79" fmla="*/ 0 h 328"/>
                <a:gd name="T80" fmla="*/ 242 w 144"/>
                <a:gd name="T81" fmla="*/ 4 h 328"/>
                <a:gd name="T82" fmla="*/ 0 w 144"/>
                <a:gd name="T83" fmla="*/ 0 h 328"/>
                <a:gd name="T84" fmla="*/ 0 w 144"/>
                <a:gd name="T85" fmla="*/ 1 h 3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" h="328">
                  <a:moveTo>
                    <a:pt x="0" y="1"/>
                  </a:moveTo>
                  <a:lnTo>
                    <a:pt x="0" y="327"/>
                  </a:lnTo>
                  <a:lnTo>
                    <a:pt x="143" y="312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143" y="6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5400000" scaled="1"/>
            </a:gradFill>
            <a:ln w="9088" cap="flat" cmpd="sng">
              <a:solidFill>
                <a:srgbClr val="72727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6" name="Freeform 1474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0 h 328"/>
                <a:gd name="T2" fmla="*/ 97 w 59"/>
                <a:gd name="T3" fmla="*/ 235 h 328"/>
                <a:gd name="T4" fmla="*/ 0 w 59"/>
                <a:gd name="T5" fmla="*/ 195 h 328"/>
                <a:gd name="T6" fmla="*/ 0 w 59"/>
                <a:gd name="T7" fmla="*/ 19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235 h 328"/>
                <a:gd name="T14" fmla="*/ 97 w 59"/>
                <a:gd name="T15" fmla="*/ 0 h 328"/>
                <a:gd name="T16" fmla="*/ 97 w 59"/>
                <a:gd name="T17" fmla="*/ 235 h 328"/>
                <a:gd name="T18" fmla="*/ 97 w 59"/>
                <a:gd name="T19" fmla="*/ 0 h 328"/>
                <a:gd name="T20" fmla="*/ 97 w 59"/>
                <a:gd name="T21" fmla="*/ 235 h 328"/>
                <a:gd name="T22" fmla="*/ 97 w 59"/>
                <a:gd name="T23" fmla="*/ 0 h 328"/>
                <a:gd name="T24" fmla="*/ 97 w 59"/>
                <a:gd name="T25" fmla="*/ 235 h 328"/>
                <a:gd name="T26" fmla="*/ 97 w 59"/>
                <a:gd name="T27" fmla="*/ 0 h 328"/>
                <a:gd name="T28" fmla="*/ 97 w 59"/>
                <a:gd name="T29" fmla="*/ 235 h 328"/>
                <a:gd name="T30" fmla="*/ 97 w 59"/>
                <a:gd name="T31" fmla="*/ 0 h 328"/>
                <a:gd name="T32" fmla="*/ 97 w 59"/>
                <a:gd name="T33" fmla="*/ 235 h 328"/>
                <a:gd name="T34" fmla="*/ 97 w 59"/>
                <a:gd name="T35" fmla="*/ 0 h 328"/>
                <a:gd name="T36" fmla="*/ 97 w 59"/>
                <a:gd name="T37" fmla="*/ 235 h 328"/>
                <a:gd name="T38" fmla="*/ 97 w 59"/>
                <a:gd name="T39" fmla="*/ 0 h 328"/>
                <a:gd name="T40" fmla="*/ 97 w 59"/>
                <a:gd name="T41" fmla="*/ 235 h 328"/>
                <a:gd name="T42" fmla="*/ 97 w 59"/>
                <a:gd name="T43" fmla="*/ 0 h 328"/>
                <a:gd name="T44" fmla="*/ 97 w 59"/>
                <a:gd name="T45" fmla="*/ 235 h 328"/>
                <a:gd name="T46" fmla="*/ 97 w 59"/>
                <a:gd name="T47" fmla="*/ 0 h 328"/>
                <a:gd name="T48" fmla="*/ 97 w 59"/>
                <a:gd name="T49" fmla="*/ 235 h 328"/>
                <a:gd name="T50" fmla="*/ 97 w 59"/>
                <a:gd name="T51" fmla="*/ 0 h 328"/>
                <a:gd name="T52" fmla="*/ 97 w 59"/>
                <a:gd name="T53" fmla="*/ 235 h 328"/>
                <a:gd name="T54" fmla="*/ 97 w 59"/>
                <a:gd name="T55" fmla="*/ 0 h 3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7" name="Line 1475"/>
            <p:cNvSpPr>
              <a:spLocks noChangeShapeType="1"/>
            </p:cNvSpPr>
            <p:nvPr/>
          </p:nvSpPr>
          <p:spPr bwMode="auto">
            <a:xfrm flipV="1">
              <a:off x="385" y="1537"/>
              <a:ext cx="0" cy="23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8" name="Line 1476"/>
            <p:cNvSpPr>
              <a:spLocks noChangeShapeType="1"/>
            </p:cNvSpPr>
            <p:nvPr/>
          </p:nvSpPr>
          <p:spPr bwMode="auto">
            <a:xfrm flipV="1">
              <a:off x="604" y="1530"/>
              <a:ext cx="0" cy="259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59" name="Line 1477"/>
            <p:cNvSpPr>
              <a:spLocks noChangeShapeType="1"/>
            </p:cNvSpPr>
            <p:nvPr/>
          </p:nvSpPr>
          <p:spPr bwMode="auto">
            <a:xfrm flipV="1">
              <a:off x="470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0" name="Line 1478"/>
            <p:cNvSpPr>
              <a:spLocks noChangeShapeType="1"/>
            </p:cNvSpPr>
            <p:nvPr/>
          </p:nvSpPr>
          <p:spPr bwMode="auto">
            <a:xfrm flipV="1">
              <a:off x="504" y="1527"/>
              <a:ext cx="0" cy="270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1" name="AutoShape 1479"/>
            <p:cNvSpPr>
              <a:spLocks noChangeArrowheads="1"/>
            </p:cNvSpPr>
            <p:nvPr/>
          </p:nvSpPr>
          <p:spPr bwMode="auto">
            <a:xfrm flipV="1">
              <a:off x="538" y="1529"/>
              <a:ext cx="34" cy="75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2" name="Freeform 1480"/>
            <p:cNvSpPr>
              <a:spLocks/>
            </p:cNvSpPr>
            <p:nvPr/>
          </p:nvSpPr>
          <p:spPr bwMode="auto">
            <a:xfrm>
              <a:off x="352" y="1524"/>
              <a:ext cx="76" cy="278"/>
            </a:xfrm>
            <a:custGeom>
              <a:avLst/>
              <a:gdLst>
                <a:gd name="T0" fmla="*/ 97 w 59"/>
                <a:gd name="T1" fmla="*/ 235 h 328"/>
                <a:gd name="T2" fmla="*/ 0 w 59"/>
                <a:gd name="T3" fmla="*/ 19 h 328"/>
                <a:gd name="T4" fmla="*/ 97 w 59"/>
                <a:gd name="T5" fmla="*/ 0 h 328"/>
                <a:gd name="T6" fmla="*/ 97 w 59"/>
                <a:gd name="T7" fmla="*/ 0 h 328"/>
                <a:gd name="T8" fmla="*/ 97 w 59"/>
                <a:gd name="T9" fmla="*/ 0 h 328"/>
                <a:gd name="T10" fmla="*/ 97 w 59"/>
                <a:gd name="T11" fmla="*/ 0 h 328"/>
                <a:gd name="T12" fmla="*/ 97 w 59"/>
                <a:gd name="T13" fmla="*/ 0 h 328"/>
                <a:gd name="T14" fmla="*/ 97 w 59"/>
                <a:gd name="T15" fmla="*/ 0 h 328"/>
                <a:gd name="T16" fmla="*/ 97 w 59"/>
                <a:gd name="T17" fmla="*/ 0 h 328"/>
                <a:gd name="T18" fmla="*/ 97 w 59"/>
                <a:gd name="T19" fmla="*/ 0 h 328"/>
                <a:gd name="T20" fmla="*/ 97 w 59"/>
                <a:gd name="T21" fmla="*/ 0 h 328"/>
                <a:gd name="T22" fmla="*/ 97 w 59"/>
                <a:gd name="T23" fmla="*/ 0 h 328"/>
                <a:gd name="T24" fmla="*/ 97 w 59"/>
                <a:gd name="T25" fmla="*/ 0 h 328"/>
                <a:gd name="T26" fmla="*/ 97 w 59"/>
                <a:gd name="T27" fmla="*/ 0 h 328"/>
                <a:gd name="T28" fmla="*/ 97 w 59"/>
                <a:gd name="T29" fmla="*/ 0 h 328"/>
                <a:gd name="T30" fmla="*/ 97 w 59"/>
                <a:gd name="T31" fmla="*/ 0 h 328"/>
                <a:gd name="T32" fmla="*/ 97 w 59"/>
                <a:gd name="T33" fmla="*/ 0 h 328"/>
                <a:gd name="T34" fmla="*/ 97 w 59"/>
                <a:gd name="T35" fmla="*/ 0 h 328"/>
                <a:gd name="T36" fmla="*/ 97 w 59"/>
                <a:gd name="T37" fmla="*/ 0 h 328"/>
                <a:gd name="T38" fmla="*/ 97 w 59"/>
                <a:gd name="T39" fmla="*/ 0 h 328"/>
                <a:gd name="T40" fmla="*/ 97 w 59"/>
                <a:gd name="T41" fmla="*/ 0 h 328"/>
                <a:gd name="T42" fmla="*/ 97 w 59"/>
                <a:gd name="T43" fmla="*/ 0 h 328"/>
                <a:gd name="T44" fmla="*/ 97 w 59"/>
                <a:gd name="T45" fmla="*/ 0 h 328"/>
                <a:gd name="T46" fmla="*/ 97 w 59"/>
                <a:gd name="T47" fmla="*/ 0 h 328"/>
                <a:gd name="T48" fmla="*/ 97 w 59"/>
                <a:gd name="T49" fmla="*/ 0 h 328"/>
                <a:gd name="T50" fmla="*/ 97 w 59"/>
                <a:gd name="T51" fmla="*/ 0 h 328"/>
                <a:gd name="T52" fmla="*/ 97 w 59"/>
                <a:gd name="T53" fmla="*/ 0 h 328"/>
                <a:gd name="T54" fmla="*/ 97 w 59"/>
                <a:gd name="T55" fmla="*/ 0 h 328"/>
                <a:gd name="T56" fmla="*/ 97 w 59"/>
                <a:gd name="T57" fmla="*/ 0 h 328"/>
                <a:gd name="T58" fmla="*/ 97 w 59"/>
                <a:gd name="T59" fmla="*/ 0 h 328"/>
                <a:gd name="T60" fmla="*/ 97 w 59"/>
                <a:gd name="T61" fmla="*/ 0 h 328"/>
                <a:gd name="T62" fmla="*/ 97 w 59"/>
                <a:gd name="T63" fmla="*/ 0 h 328"/>
                <a:gd name="T64" fmla="*/ 97 w 59"/>
                <a:gd name="T65" fmla="*/ 0 h 328"/>
                <a:gd name="T66" fmla="*/ 97 w 59"/>
                <a:gd name="T67" fmla="*/ 0 h 328"/>
                <a:gd name="T68" fmla="*/ 97 w 59"/>
                <a:gd name="T69" fmla="*/ 0 h 3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9" h="328">
                  <a:moveTo>
                    <a:pt x="58" y="0"/>
                  </a:moveTo>
                  <a:lnTo>
                    <a:pt x="58" y="327"/>
                  </a:lnTo>
                  <a:lnTo>
                    <a:pt x="0" y="271"/>
                  </a:lnTo>
                  <a:lnTo>
                    <a:pt x="0" y="26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  <a:lnTo>
                    <a:pt x="58" y="327"/>
                  </a:lnTo>
                  <a:lnTo>
                    <a:pt x="58" y="0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3" name="AutoShape 1481"/>
            <p:cNvSpPr>
              <a:spLocks noChangeArrowheads="1"/>
            </p:cNvSpPr>
            <p:nvPr/>
          </p:nvSpPr>
          <p:spPr bwMode="auto">
            <a:xfrm flipV="1">
              <a:off x="539" y="1588"/>
              <a:ext cx="22" cy="13"/>
            </a:xfrm>
            <a:prstGeom prst="roundRect">
              <a:avLst>
                <a:gd name="adj" fmla="val 0"/>
              </a:avLst>
            </a:prstGeom>
            <a:solidFill>
              <a:srgbClr val="7272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4" name="Oval 1482"/>
            <p:cNvSpPr>
              <a:spLocks noChangeArrowheads="1"/>
            </p:cNvSpPr>
            <p:nvPr/>
          </p:nvSpPr>
          <p:spPr bwMode="auto">
            <a:xfrm>
              <a:off x="554" y="1594"/>
              <a:ext cx="4" cy="3"/>
            </a:xfrm>
            <a:prstGeom prst="ellips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5" name="Line 1483"/>
            <p:cNvSpPr>
              <a:spLocks noChangeShapeType="1"/>
            </p:cNvSpPr>
            <p:nvPr/>
          </p:nvSpPr>
          <p:spPr bwMode="auto">
            <a:xfrm flipV="1">
              <a:off x="556" y="1593"/>
              <a:ext cx="0" cy="0"/>
            </a:xfrm>
            <a:prstGeom prst="line">
              <a:avLst/>
            </a:prstGeom>
            <a:noFill/>
            <a:ln w="9088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6" name="AutoShape 1484"/>
            <p:cNvSpPr>
              <a:spLocks noChangeArrowheads="1"/>
            </p:cNvSpPr>
            <p:nvPr/>
          </p:nvSpPr>
          <p:spPr bwMode="auto">
            <a:xfrm flipV="1">
              <a:off x="543" y="1590"/>
              <a:ext cx="7" cy="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000000"/>
                </a:gs>
                <a:gs pos="100000">
                  <a:srgbClr val="FF0000"/>
                </a:gs>
              </a:gsLst>
              <a:lin ang="5400000" scaled="1"/>
            </a:gradFill>
            <a:ln w="9088">
              <a:solidFill>
                <a:srgbClr val="FF404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7" name="Line 1485"/>
            <p:cNvSpPr>
              <a:spLocks noChangeShapeType="1"/>
            </p:cNvSpPr>
            <p:nvPr/>
          </p:nvSpPr>
          <p:spPr bwMode="auto">
            <a:xfrm flipV="1">
              <a:off x="538" y="1527"/>
              <a:ext cx="0" cy="267"/>
            </a:xfrm>
            <a:prstGeom prst="line">
              <a:avLst/>
            </a:prstGeom>
            <a:noFill/>
            <a:ln w="9088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8" name="Line 1486"/>
            <p:cNvSpPr>
              <a:spLocks noChangeShapeType="1"/>
            </p:cNvSpPr>
            <p:nvPr/>
          </p:nvSpPr>
          <p:spPr bwMode="auto">
            <a:xfrm flipV="1">
              <a:off x="572" y="1529"/>
              <a:ext cx="0" cy="263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69" name="Freeform 1487"/>
            <p:cNvSpPr>
              <a:spLocks/>
            </p:cNvSpPr>
            <p:nvPr/>
          </p:nvSpPr>
          <p:spPr bwMode="auto">
            <a:xfrm>
              <a:off x="436" y="1797"/>
              <a:ext cx="19" cy="8"/>
            </a:xfrm>
            <a:custGeom>
              <a:avLst/>
              <a:gdLst>
                <a:gd name="T0" fmla="*/ 0 w 15"/>
                <a:gd name="T1" fmla="*/ 0 h 10"/>
                <a:gd name="T2" fmla="*/ 23 w 15"/>
                <a:gd name="T3" fmla="*/ 0 h 10"/>
                <a:gd name="T4" fmla="*/ 23 w 15"/>
                <a:gd name="T5" fmla="*/ 6 h 10"/>
                <a:gd name="T6" fmla="*/ 0 w 15"/>
                <a:gd name="T7" fmla="*/ 0 h 10"/>
                <a:gd name="T8" fmla="*/ 0 w 15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4" y="0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0" name="Freeform 1488"/>
            <p:cNvSpPr>
              <a:spLocks/>
            </p:cNvSpPr>
            <p:nvPr/>
          </p:nvSpPr>
          <p:spPr bwMode="auto">
            <a:xfrm>
              <a:off x="427" y="1524"/>
              <a:ext cx="187" cy="280"/>
            </a:xfrm>
            <a:custGeom>
              <a:avLst/>
              <a:gdLst>
                <a:gd name="T0" fmla="*/ 242 w 144"/>
                <a:gd name="T1" fmla="*/ 226 h 329"/>
                <a:gd name="T2" fmla="*/ 242 w 144"/>
                <a:gd name="T3" fmla="*/ 5 h 329"/>
                <a:gd name="T4" fmla="*/ 0 w 144"/>
                <a:gd name="T5" fmla="*/ 1 h 329"/>
                <a:gd name="T6" fmla="*/ 0 w 144"/>
                <a:gd name="T7" fmla="*/ 1 h 329"/>
                <a:gd name="T8" fmla="*/ 0 w 144"/>
                <a:gd name="T9" fmla="*/ 1 h 329"/>
                <a:gd name="T10" fmla="*/ 0 w 144"/>
                <a:gd name="T11" fmla="*/ 1 h 329"/>
                <a:gd name="T12" fmla="*/ 0 w 144"/>
                <a:gd name="T13" fmla="*/ 1 h 329"/>
                <a:gd name="T14" fmla="*/ 0 w 144"/>
                <a:gd name="T15" fmla="*/ 1 h 329"/>
                <a:gd name="T16" fmla="*/ 0 w 144"/>
                <a:gd name="T17" fmla="*/ 1 h 329"/>
                <a:gd name="T18" fmla="*/ 0 w 144"/>
                <a:gd name="T19" fmla="*/ 1 h 329"/>
                <a:gd name="T20" fmla="*/ 0 w 144"/>
                <a:gd name="T21" fmla="*/ 1 h 329"/>
                <a:gd name="T22" fmla="*/ 0 w 144"/>
                <a:gd name="T23" fmla="*/ 1 h 329"/>
                <a:gd name="T24" fmla="*/ 0 w 144"/>
                <a:gd name="T25" fmla="*/ 1 h 329"/>
                <a:gd name="T26" fmla="*/ 0 w 144"/>
                <a:gd name="T27" fmla="*/ 1 h 329"/>
                <a:gd name="T28" fmla="*/ 0 w 144"/>
                <a:gd name="T29" fmla="*/ 1 h 329"/>
                <a:gd name="T30" fmla="*/ 0 w 144"/>
                <a:gd name="T31" fmla="*/ 1 h 329"/>
                <a:gd name="T32" fmla="*/ 0 w 144"/>
                <a:gd name="T33" fmla="*/ 1 h 329"/>
                <a:gd name="T34" fmla="*/ 0 w 144"/>
                <a:gd name="T35" fmla="*/ 1 h 329"/>
                <a:gd name="T36" fmla="*/ 0 w 144"/>
                <a:gd name="T37" fmla="*/ 1 h 329"/>
                <a:gd name="T38" fmla="*/ 0 w 144"/>
                <a:gd name="T39" fmla="*/ 1 h 329"/>
                <a:gd name="T40" fmla="*/ 0 w 144"/>
                <a:gd name="T41" fmla="*/ 0 h 329"/>
                <a:gd name="T42" fmla="*/ 242 w 144"/>
                <a:gd name="T43" fmla="*/ 226 h 329"/>
                <a:gd name="T44" fmla="*/ 242 w 144"/>
                <a:gd name="T45" fmla="*/ 226 h 329"/>
                <a:gd name="T46" fmla="*/ 242 w 144"/>
                <a:gd name="T47" fmla="*/ 226 h 329"/>
                <a:gd name="T48" fmla="*/ 242 w 144"/>
                <a:gd name="T49" fmla="*/ 226 h 329"/>
                <a:gd name="T50" fmla="*/ 242 w 144"/>
                <a:gd name="T51" fmla="*/ 226 h 329"/>
                <a:gd name="T52" fmla="*/ 242 w 144"/>
                <a:gd name="T53" fmla="*/ 226 h 329"/>
                <a:gd name="T54" fmla="*/ 242 w 144"/>
                <a:gd name="T55" fmla="*/ 226 h 329"/>
                <a:gd name="T56" fmla="*/ 242 w 144"/>
                <a:gd name="T57" fmla="*/ 226 h 329"/>
                <a:gd name="T58" fmla="*/ 242 w 144"/>
                <a:gd name="T59" fmla="*/ 226 h 329"/>
                <a:gd name="T60" fmla="*/ 242 w 144"/>
                <a:gd name="T61" fmla="*/ 226 h 329"/>
                <a:gd name="T62" fmla="*/ 242 w 144"/>
                <a:gd name="T63" fmla="*/ 226 h 329"/>
                <a:gd name="T64" fmla="*/ 242 w 144"/>
                <a:gd name="T65" fmla="*/ 226 h 329"/>
                <a:gd name="T66" fmla="*/ 242 w 144"/>
                <a:gd name="T67" fmla="*/ 226 h 329"/>
                <a:gd name="T68" fmla="*/ 242 w 144"/>
                <a:gd name="T69" fmla="*/ 226 h 329"/>
                <a:gd name="T70" fmla="*/ 242 w 144"/>
                <a:gd name="T71" fmla="*/ 226 h 32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4" h="329">
                  <a:moveTo>
                    <a:pt x="0" y="328"/>
                  </a:moveTo>
                  <a:lnTo>
                    <a:pt x="143" y="313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1"/>
                  </a:lnTo>
                  <a:lnTo>
                    <a:pt x="143" y="7"/>
                  </a:lnTo>
                  <a:lnTo>
                    <a:pt x="0" y="0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  <a:lnTo>
                    <a:pt x="143" y="313"/>
                  </a:lnTo>
                  <a:lnTo>
                    <a:pt x="0" y="328"/>
                  </a:lnTo>
                </a:path>
              </a:pathLst>
            </a:custGeom>
            <a:noFill/>
            <a:ln w="18811" cap="flat" cmpd="sng">
              <a:solidFill>
                <a:srgbClr val="40404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1" name="AutoShape 1489"/>
            <p:cNvSpPr>
              <a:spLocks noChangeArrowheads="1"/>
            </p:cNvSpPr>
            <p:nvPr/>
          </p:nvSpPr>
          <p:spPr bwMode="auto">
            <a:xfrm flipV="1">
              <a:off x="436" y="1526"/>
              <a:ext cx="34" cy="278"/>
            </a:xfrm>
            <a:prstGeom prst="roundRect">
              <a:avLst>
                <a:gd name="adj" fmla="val 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2" name="Freeform 1490"/>
            <p:cNvSpPr>
              <a:spLocks/>
            </p:cNvSpPr>
            <p:nvPr/>
          </p:nvSpPr>
          <p:spPr bwMode="auto">
            <a:xfrm>
              <a:off x="437" y="1520"/>
              <a:ext cx="102" cy="298"/>
            </a:xfrm>
            <a:custGeom>
              <a:avLst/>
              <a:gdLst>
                <a:gd name="T0" fmla="*/ 0 w 78"/>
                <a:gd name="T1" fmla="*/ 3 h 351"/>
                <a:gd name="T2" fmla="*/ 21 w 78"/>
                <a:gd name="T3" fmla="*/ 0 h 351"/>
                <a:gd name="T4" fmla="*/ 132 w 78"/>
                <a:gd name="T5" fmla="*/ 3 h 351"/>
                <a:gd name="T6" fmla="*/ 132 w 78"/>
                <a:gd name="T7" fmla="*/ 241 h 351"/>
                <a:gd name="T8" fmla="*/ 22 w 78"/>
                <a:gd name="T9" fmla="*/ 252 h 351"/>
                <a:gd name="T10" fmla="*/ 0 w 78"/>
                <a:gd name="T11" fmla="*/ 246 h 351"/>
                <a:gd name="T12" fmla="*/ 0 w 78"/>
                <a:gd name="T13" fmla="*/ 235 h 351"/>
                <a:gd name="T14" fmla="*/ 22 w 78"/>
                <a:gd name="T15" fmla="*/ 241 h 351"/>
                <a:gd name="T16" fmla="*/ 22 w 78"/>
                <a:gd name="T17" fmla="*/ 7 h 351"/>
                <a:gd name="T18" fmla="*/ 0 w 78"/>
                <a:gd name="T19" fmla="*/ 7 h 351"/>
                <a:gd name="T20" fmla="*/ 0 w 78"/>
                <a:gd name="T21" fmla="*/ 3 h 351"/>
                <a:gd name="T22" fmla="*/ 0 w 78"/>
                <a:gd name="T23" fmla="*/ 3 h 351"/>
                <a:gd name="T24" fmla="*/ 0 w 78"/>
                <a:gd name="T25" fmla="*/ 3 h 351"/>
                <a:gd name="T26" fmla="*/ 0 w 78"/>
                <a:gd name="T27" fmla="*/ 3 h 351"/>
                <a:gd name="T28" fmla="*/ 0 w 78"/>
                <a:gd name="T29" fmla="*/ 3 h 351"/>
                <a:gd name="T30" fmla="*/ 0 w 78"/>
                <a:gd name="T31" fmla="*/ 3 h 351"/>
                <a:gd name="T32" fmla="*/ 0 w 78"/>
                <a:gd name="T33" fmla="*/ 3 h 351"/>
                <a:gd name="T34" fmla="*/ 0 w 78"/>
                <a:gd name="T35" fmla="*/ 3 h 351"/>
                <a:gd name="T36" fmla="*/ 0 w 78"/>
                <a:gd name="T37" fmla="*/ 3 h 351"/>
                <a:gd name="T38" fmla="*/ 0 w 78"/>
                <a:gd name="T39" fmla="*/ 3 h 351"/>
                <a:gd name="T40" fmla="*/ 0 w 78"/>
                <a:gd name="T41" fmla="*/ 3 h 35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8" h="351">
                  <a:moveTo>
                    <a:pt x="0" y="4"/>
                  </a:moveTo>
                  <a:lnTo>
                    <a:pt x="12" y="0"/>
                  </a:lnTo>
                  <a:lnTo>
                    <a:pt x="77" y="4"/>
                  </a:lnTo>
                  <a:lnTo>
                    <a:pt x="77" y="334"/>
                  </a:lnTo>
                  <a:lnTo>
                    <a:pt x="13" y="350"/>
                  </a:lnTo>
                  <a:lnTo>
                    <a:pt x="0" y="342"/>
                  </a:lnTo>
                  <a:lnTo>
                    <a:pt x="0" y="326"/>
                  </a:lnTo>
                  <a:lnTo>
                    <a:pt x="13" y="334"/>
                  </a:lnTo>
                  <a:lnTo>
                    <a:pt x="13" y="9"/>
                  </a:lnTo>
                  <a:lnTo>
                    <a:pt x="0" y="10"/>
                  </a:lnTo>
                  <a:lnTo>
                    <a:pt x="0" y="4"/>
                  </a:lnTo>
                </a:path>
              </a:pathLst>
            </a:custGeom>
            <a:gradFill rotWithShape="0">
              <a:gsLst>
                <a:gs pos="0">
                  <a:srgbClr val="727272"/>
                </a:gs>
                <a:gs pos="100000">
                  <a:srgbClr val="404040"/>
                </a:gs>
              </a:gsLst>
              <a:lin ang="2700000" scaled="1"/>
            </a:gradFill>
            <a:ln w="9088" cap="flat" cmpd="sng">
              <a:solidFill>
                <a:srgbClr val="8F8F8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3" name="Line 1491"/>
            <p:cNvSpPr>
              <a:spLocks noChangeShapeType="1"/>
            </p:cNvSpPr>
            <p:nvPr/>
          </p:nvSpPr>
          <p:spPr bwMode="auto">
            <a:xfrm flipV="1">
              <a:off x="436" y="1526"/>
              <a:ext cx="0" cy="271"/>
            </a:xfrm>
            <a:prstGeom prst="line">
              <a:avLst/>
            </a:prstGeom>
            <a:noFill/>
            <a:ln w="18811">
              <a:solidFill>
                <a:srgbClr val="A2A2A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  <p:sp>
          <p:nvSpPr>
            <p:cNvPr id="474" name="Freeform 1492"/>
            <p:cNvSpPr>
              <a:spLocks/>
            </p:cNvSpPr>
            <p:nvPr/>
          </p:nvSpPr>
          <p:spPr bwMode="auto">
            <a:xfrm>
              <a:off x="436" y="1521"/>
              <a:ext cx="27" cy="297"/>
            </a:xfrm>
            <a:custGeom>
              <a:avLst/>
              <a:gdLst>
                <a:gd name="T0" fmla="*/ 0 w 21"/>
                <a:gd name="T1" fmla="*/ 3 h 350"/>
                <a:gd name="T2" fmla="*/ 22 w 21"/>
                <a:gd name="T3" fmla="*/ 0 h 350"/>
                <a:gd name="T4" fmla="*/ 33 w 21"/>
                <a:gd name="T5" fmla="*/ 0 h 350"/>
                <a:gd name="T6" fmla="*/ 33 w 21"/>
                <a:gd name="T7" fmla="*/ 251 h 350"/>
                <a:gd name="T8" fmla="*/ 22 w 21"/>
                <a:gd name="T9" fmla="*/ 251 h 350"/>
                <a:gd name="T10" fmla="*/ 0 w 21"/>
                <a:gd name="T11" fmla="*/ 245 h 350"/>
                <a:gd name="T12" fmla="*/ 0 w 21"/>
                <a:gd name="T13" fmla="*/ 234 h 350"/>
                <a:gd name="T14" fmla="*/ 23 w 21"/>
                <a:gd name="T15" fmla="*/ 240 h 350"/>
                <a:gd name="T16" fmla="*/ 23 w 21"/>
                <a:gd name="T17" fmla="*/ 4 h 350"/>
                <a:gd name="T18" fmla="*/ 0 w 21"/>
                <a:gd name="T19" fmla="*/ 7 h 350"/>
                <a:gd name="T20" fmla="*/ 0 w 21"/>
                <a:gd name="T21" fmla="*/ 3 h 350"/>
                <a:gd name="T22" fmla="*/ 0 w 21"/>
                <a:gd name="T23" fmla="*/ 3 h 350"/>
                <a:gd name="T24" fmla="*/ 0 w 21"/>
                <a:gd name="T25" fmla="*/ 3 h 350"/>
                <a:gd name="T26" fmla="*/ 0 w 21"/>
                <a:gd name="T27" fmla="*/ 3 h 350"/>
                <a:gd name="T28" fmla="*/ 0 w 21"/>
                <a:gd name="T29" fmla="*/ 3 h 350"/>
                <a:gd name="T30" fmla="*/ 0 w 21"/>
                <a:gd name="T31" fmla="*/ 3 h 350"/>
                <a:gd name="T32" fmla="*/ 0 w 21"/>
                <a:gd name="T33" fmla="*/ 3 h 350"/>
                <a:gd name="T34" fmla="*/ 0 w 21"/>
                <a:gd name="T35" fmla="*/ 3 h 350"/>
                <a:gd name="T36" fmla="*/ 0 w 21"/>
                <a:gd name="T37" fmla="*/ 3 h 350"/>
                <a:gd name="T38" fmla="*/ 0 w 21"/>
                <a:gd name="T39" fmla="*/ 3 h 350"/>
                <a:gd name="T40" fmla="*/ 0 w 21"/>
                <a:gd name="T41" fmla="*/ 3 h 3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" h="350">
                  <a:moveTo>
                    <a:pt x="0" y="3"/>
                  </a:moveTo>
                  <a:lnTo>
                    <a:pt x="13" y="0"/>
                  </a:lnTo>
                  <a:lnTo>
                    <a:pt x="20" y="0"/>
                  </a:lnTo>
                  <a:lnTo>
                    <a:pt x="20" y="349"/>
                  </a:lnTo>
                  <a:lnTo>
                    <a:pt x="13" y="349"/>
                  </a:lnTo>
                  <a:lnTo>
                    <a:pt x="0" y="341"/>
                  </a:lnTo>
                  <a:lnTo>
                    <a:pt x="0" y="325"/>
                  </a:lnTo>
                  <a:lnTo>
                    <a:pt x="14" y="333"/>
                  </a:lnTo>
                  <a:lnTo>
                    <a:pt x="14" y="6"/>
                  </a:lnTo>
                  <a:lnTo>
                    <a:pt x="0" y="9"/>
                  </a:lnTo>
                  <a:lnTo>
                    <a:pt x="0" y="3"/>
                  </a:lnTo>
                </a:path>
              </a:pathLst>
            </a:custGeom>
            <a:solidFill>
              <a:srgbClr val="8F8F8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75" name="직사각형 474"/>
          <p:cNvSpPr/>
          <p:nvPr/>
        </p:nvSpPr>
        <p:spPr bwMode="auto">
          <a:xfrm>
            <a:off x="7745735" y="3064611"/>
            <a:ext cx="2333771" cy="244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0"/>
          <a:lstStyle/>
          <a:p>
            <a:pPr algn="ctr"/>
            <a:r>
              <a:rPr kumimoji="1" lang="ko-KR" altLang="en-US" sz="1400" b="1">
                <a:solidFill>
                  <a:schemeClr val="bg1"/>
                </a:solidFill>
                <a:latin typeface="+mn-ea"/>
                <a:ea typeface="+mn-ea"/>
                <a:cs typeface="+mn-cs"/>
              </a:rPr>
              <a:t>분석 플랫폼</a:t>
            </a:r>
            <a:endParaRPr kumimoji="1" lang="ko-KR" altLang="en-US" sz="1400" b="1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22" name="그룹 475"/>
          <p:cNvGrpSpPr/>
          <p:nvPr/>
        </p:nvGrpSpPr>
        <p:grpSpPr>
          <a:xfrm>
            <a:off x="6051687" y="3397080"/>
            <a:ext cx="5291902" cy="205999"/>
            <a:chOff x="4916996" y="1277192"/>
            <a:chExt cx="4446728" cy="205999"/>
          </a:xfrm>
        </p:grpSpPr>
        <p:cxnSp>
          <p:nvCxnSpPr>
            <p:cNvPr id="477" name="직선 연결선 412"/>
            <p:cNvCxnSpPr>
              <a:cxnSpLocks noChangeShapeType="1"/>
            </p:cNvCxnSpPr>
            <p:nvPr/>
          </p:nvCxnSpPr>
          <p:spPr bwMode="auto">
            <a:xfrm flipV="1">
              <a:off x="7998773" y="1292809"/>
              <a:ext cx="2" cy="190382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직선 연결선 412"/>
            <p:cNvCxnSpPr>
              <a:cxnSpLocks noChangeShapeType="1"/>
            </p:cNvCxnSpPr>
            <p:nvPr/>
          </p:nvCxnSpPr>
          <p:spPr bwMode="auto">
            <a:xfrm flipV="1">
              <a:off x="6321067" y="1277192"/>
              <a:ext cx="0" cy="205999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직선 연결선 412"/>
            <p:cNvCxnSpPr>
              <a:cxnSpLocks noChangeShapeType="1"/>
            </p:cNvCxnSpPr>
            <p:nvPr/>
          </p:nvCxnSpPr>
          <p:spPr bwMode="auto">
            <a:xfrm>
              <a:off x="4916996" y="1282204"/>
              <a:ext cx="4446728" cy="0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직선 연결선 412"/>
            <p:cNvCxnSpPr>
              <a:cxnSpLocks noChangeShapeType="1"/>
            </p:cNvCxnSpPr>
            <p:nvPr/>
          </p:nvCxnSpPr>
          <p:spPr bwMode="auto">
            <a:xfrm flipV="1">
              <a:off x="9354779" y="1283445"/>
              <a:ext cx="0" cy="190384"/>
            </a:xfrm>
            <a:prstGeom prst="line">
              <a:avLst/>
            </a:prstGeom>
            <a:noFill/>
            <a:ln w="1905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1" name="직선 연결선 412"/>
          <p:cNvCxnSpPr>
            <a:cxnSpLocks noChangeShapeType="1"/>
          </p:cNvCxnSpPr>
          <p:nvPr/>
        </p:nvCxnSpPr>
        <p:spPr bwMode="auto">
          <a:xfrm flipV="1">
            <a:off x="6784263" y="3416093"/>
            <a:ext cx="0" cy="2059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2" name="직선 연결선 412"/>
          <p:cNvCxnSpPr>
            <a:cxnSpLocks noChangeShapeType="1"/>
          </p:cNvCxnSpPr>
          <p:nvPr/>
        </p:nvCxnSpPr>
        <p:spPr bwMode="auto">
          <a:xfrm flipV="1">
            <a:off x="9715160" y="4255940"/>
            <a:ext cx="2" cy="190382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3" name="직선 연결선 412"/>
          <p:cNvCxnSpPr>
            <a:cxnSpLocks noChangeShapeType="1"/>
          </p:cNvCxnSpPr>
          <p:nvPr/>
        </p:nvCxnSpPr>
        <p:spPr bwMode="auto">
          <a:xfrm flipV="1">
            <a:off x="7650290" y="4240324"/>
            <a:ext cx="0" cy="205999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4" name="직선 연결선 412"/>
          <p:cNvCxnSpPr>
            <a:cxnSpLocks noChangeShapeType="1"/>
          </p:cNvCxnSpPr>
          <p:nvPr/>
        </p:nvCxnSpPr>
        <p:spPr bwMode="auto">
          <a:xfrm>
            <a:off x="7635174" y="4448315"/>
            <a:ext cx="3766923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5" name="직선 연결선 412"/>
          <p:cNvCxnSpPr>
            <a:cxnSpLocks noChangeShapeType="1"/>
          </p:cNvCxnSpPr>
          <p:nvPr/>
        </p:nvCxnSpPr>
        <p:spPr bwMode="auto">
          <a:xfrm flipV="1">
            <a:off x="11384090" y="4246576"/>
            <a:ext cx="0" cy="190384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6" name="직선 연결선 412"/>
          <p:cNvCxnSpPr>
            <a:cxnSpLocks noChangeShapeType="1"/>
          </p:cNvCxnSpPr>
          <p:nvPr/>
        </p:nvCxnSpPr>
        <p:spPr bwMode="auto">
          <a:xfrm flipV="1">
            <a:off x="8089582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7" name="직선 연결선 412"/>
          <p:cNvCxnSpPr>
            <a:cxnSpLocks noChangeShapeType="1"/>
          </p:cNvCxnSpPr>
          <p:nvPr/>
        </p:nvCxnSpPr>
        <p:spPr bwMode="auto">
          <a:xfrm flipV="1">
            <a:off x="9760549" y="5198560"/>
            <a:ext cx="0" cy="505023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8" name="직선 연결선 412"/>
          <p:cNvCxnSpPr>
            <a:cxnSpLocks noChangeShapeType="1"/>
          </p:cNvCxnSpPr>
          <p:nvPr/>
        </p:nvCxnSpPr>
        <p:spPr bwMode="auto">
          <a:xfrm>
            <a:off x="8090430" y="5297672"/>
            <a:ext cx="2738017" cy="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직선 연결선 412"/>
          <p:cNvCxnSpPr>
            <a:cxnSpLocks noChangeShapeType="1"/>
          </p:cNvCxnSpPr>
          <p:nvPr/>
        </p:nvCxnSpPr>
        <p:spPr bwMode="auto">
          <a:xfrm flipH="1" flipV="1">
            <a:off x="11069910" y="4432763"/>
            <a:ext cx="6625" cy="712080"/>
          </a:xfrm>
          <a:prstGeom prst="line">
            <a:avLst/>
          </a:prstGeom>
          <a:noFill/>
          <a:ln w="317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AutoShape 49"/>
          <p:cNvSpPr>
            <a:spLocks noChangeArrowheads="1"/>
          </p:cNvSpPr>
          <p:nvPr/>
        </p:nvSpPr>
        <p:spPr bwMode="auto">
          <a:xfrm>
            <a:off x="10623295" y="5575528"/>
            <a:ext cx="1089824" cy="923115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rgbClr val="5E8ED4"/>
              </a:gs>
              <a:gs pos="50000">
                <a:srgbClr val="DDE7F6"/>
              </a:gs>
              <a:gs pos="100000">
                <a:srgbClr val="5E8ED4"/>
              </a:gs>
            </a:gsLst>
            <a:lin ang="0" scaled="1"/>
          </a:gra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0" tIns="45715" rIns="91431" bIns="45715" anchor="ctr"/>
          <a:lstStyle/>
          <a:p>
            <a:pPr algn="ctr">
              <a:lnSpc>
                <a:spcPct val="100000"/>
              </a:lnSpc>
              <a:buFontTx/>
              <a:buNone/>
            </a:pPr>
            <a:r>
              <a:rPr lang="en-US" altLang="ko-KR" sz="1200" b="1" smtClean="0">
                <a:solidFill>
                  <a:srgbClr val="000000"/>
                </a:solidFill>
                <a:latin typeface="+mn-ea"/>
              </a:rPr>
              <a:t>Storage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91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960" y="3964711"/>
            <a:ext cx="418870" cy="30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" name="직사각형 491"/>
          <p:cNvSpPr/>
          <p:nvPr/>
        </p:nvSpPr>
        <p:spPr>
          <a:xfrm>
            <a:off x="10085547" y="4182656"/>
            <a:ext cx="8938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latinLnBrk="0" hangingPunct="0"/>
            <a:r>
              <a:rPr lang="en-US" altLang="ko-KR" sz="1200" b="1" smtClean="0">
                <a:solidFill>
                  <a:srgbClr val="000000"/>
                </a:solidFill>
                <a:latin typeface="맑은 고딕" pitchFamily="50" charset="-127"/>
              </a:rPr>
              <a:t>(HA/RAC)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3" name="AutoShape 62"/>
          <p:cNvSpPr>
            <a:spLocks noChangeArrowheads="1"/>
          </p:cNvSpPr>
          <p:nvPr/>
        </p:nvSpPr>
        <p:spPr bwMode="auto">
          <a:xfrm>
            <a:off x="10562348" y="5078283"/>
            <a:ext cx="1174964" cy="2745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algn="ctr" defTabSz="1279525">
              <a:lnSpc>
                <a:spcPct val="100000"/>
              </a:lnSpc>
              <a:buFontTx/>
              <a:buNone/>
            </a:pPr>
            <a:r>
              <a:rPr lang="en-US" altLang="ko-KR" sz="1000" smtClean="0">
                <a:solidFill>
                  <a:srgbClr val="FFFFFF"/>
                </a:solidFill>
                <a:latin typeface="+mn-ea"/>
              </a:rPr>
              <a:t>SAN </a:t>
            </a:r>
            <a:r>
              <a:rPr lang="en-US" altLang="ko-KR" sz="1000">
                <a:solidFill>
                  <a:srgbClr val="FFFFFF"/>
                </a:solidFill>
                <a:latin typeface="+mn-ea"/>
              </a:rPr>
              <a:t>Switch</a:t>
            </a:r>
          </a:p>
        </p:txBody>
      </p:sp>
      <p:grpSp>
        <p:nvGrpSpPr>
          <p:cNvPr id="23" name="그룹 493"/>
          <p:cNvGrpSpPr/>
          <p:nvPr/>
        </p:nvGrpSpPr>
        <p:grpSpPr>
          <a:xfrm>
            <a:off x="6137867" y="5239167"/>
            <a:ext cx="3203017" cy="265687"/>
            <a:chOff x="4987017" y="5129095"/>
            <a:chExt cx="2602451" cy="265687"/>
          </a:xfrm>
        </p:grpSpPr>
        <p:cxnSp>
          <p:nvCxnSpPr>
            <p:cNvPr id="495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5"/>
              <a:ext cx="2" cy="190382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98" name="Picture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3715" y="5129095"/>
              <a:ext cx="400574" cy="182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9" name="AutoShape 62"/>
          <p:cNvSpPr>
            <a:spLocks noChangeArrowheads="1"/>
          </p:cNvSpPr>
          <p:nvPr/>
        </p:nvSpPr>
        <p:spPr bwMode="auto">
          <a:xfrm>
            <a:off x="5694950" y="5195255"/>
            <a:ext cx="841392" cy="2745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rgbClr val="FFFFFF"/>
            </a:solidFill>
            <a:round/>
            <a:headEnd/>
            <a:tailEnd/>
          </a:ln>
        </p:spPr>
        <p:txBody>
          <a:bodyPr wrap="none" lIns="36000" tIns="63996" rIns="36000" bIns="63996" anchor="ctr"/>
          <a:lstStyle/>
          <a:p>
            <a:pPr defTabSz="1279525">
              <a:lnSpc>
                <a:spcPct val="100000"/>
              </a:lnSpc>
              <a:buFontTx/>
              <a:buNone/>
            </a:pPr>
            <a:r>
              <a:rPr lang="en-US" altLang="ko-KR" sz="1000">
                <a:solidFill>
                  <a:srgbClr val="FFFFFF"/>
                </a:solidFill>
                <a:latin typeface="+mn-ea"/>
              </a:rPr>
              <a:t>L4 Switch</a:t>
            </a:r>
          </a:p>
        </p:txBody>
      </p:sp>
      <p:grpSp>
        <p:nvGrpSpPr>
          <p:cNvPr id="24" name="그룹 499"/>
          <p:cNvGrpSpPr/>
          <p:nvPr/>
        </p:nvGrpSpPr>
        <p:grpSpPr>
          <a:xfrm>
            <a:off x="7053937" y="5516063"/>
            <a:ext cx="1606437" cy="1024746"/>
            <a:chOff x="11493824" y="4649859"/>
            <a:chExt cx="1305230" cy="1024746"/>
          </a:xfrm>
        </p:grpSpPr>
        <p:sp>
          <p:nvSpPr>
            <p:cNvPr id="501" name="직사각형 80"/>
            <p:cNvSpPr>
              <a:spLocks noChangeArrowheads="1"/>
            </p:cNvSpPr>
            <p:nvPr/>
          </p:nvSpPr>
          <p:spPr bwMode="auto">
            <a:xfrm>
              <a:off x="11493824" y="4905164"/>
              <a:ext cx="130523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포털 서버 </a:t>
              </a:r>
              <a:r>
                <a:rPr lang="en-US" altLang="ko-KR" sz="1200" b="1">
                  <a:solidFill>
                    <a:srgbClr val="000000"/>
                  </a:solidFill>
                  <a:latin typeface="맑은 고딕" pitchFamily="50" charset="-127"/>
                </a:rPr>
                <a:t>1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2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502"/>
          <p:cNvGrpSpPr/>
          <p:nvPr/>
        </p:nvGrpSpPr>
        <p:grpSpPr>
          <a:xfrm>
            <a:off x="8522858" y="5515228"/>
            <a:ext cx="1871466" cy="1024746"/>
            <a:chOff x="11493823" y="4649859"/>
            <a:chExt cx="1520566" cy="1024746"/>
          </a:xfrm>
        </p:grpSpPr>
        <p:sp>
          <p:nvSpPr>
            <p:cNvPr id="504" name="직사각형 80"/>
            <p:cNvSpPr>
              <a:spLocks noChangeArrowheads="1"/>
            </p:cNvSpPr>
            <p:nvPr/>
          </p:nvSpPr>
          <p:spPr bwMode="auto">
            <a:xfrm>
              <a:off x="11493823" y="4905164"/>
              <a:ext cx="152056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latinLnBrk="0" hangingPunct="0"/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포</a:t>
              </a:r>
              <a:r>
                <a:rPr lang="ko-KR" altLang="en-US" sz="1200" b="1">
                  <a:solidFill>
                    <a:srgbClr val="000000"/>
                  </a:solidFill>
                  <a:latin typeface="맑은 고딕" pitchFamily="50" charset="-127"/>
                </a:rPr>
                <a:t>털</a:t>
              </a:r>
              <a:r>
                <a:rPr lang="ko-KR" altLang="en-US" sz="1200" b="1" smtClean="0">
                  <a:solidFill>
                    <a:srgbClr val="000000"/>
                  </a:solidFill>
                  <a:latin typeface="맑은 고딕" pitchFamily="50" charset="-127"/>
                </a:rPr>
                <a:t> 서버</a:t>
              </a:r>
              <a:r>
                <a:rPr lang="en-US" altLang="ko-KR" sz="1200" b="1" smtClean="0">
                  <a:solidFill>
                    <a:srgbClr val="000000"/>
                  </a:solidFill>
                  <a:latin typeface="맑은 고딕" pitchFamily="50" charset="-127"/>
                </a:rPr>
                <a:t> 2</a:t>
              </a:r>
              <a:endParaRPr lang="en-US" altLang="ko-KR" sz="1200" b="1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x86</a:t>
              </a:r>
              <a:endParaRPr lang="en-US" altLang="ko-KR" sz="800" dirty="0" smtClean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2CPU, 64G RAM</a:t>
              </a:r>
            </a:p>
            <a:p>
              <a:pPr eaLnBrk="0" latinLnBrk="0" hangingPunct="0"/>
              <a:r>
                <a:rPr lang="en-US" altLang="ko-KR" sz="800" dirty="0" smtClean="0">
                  <a:solidFill>
                    <a:srgbClr val="000000"/>
                  </a:solidFill>
                  <a:latin typeface="맑은 고딕" pitchFamily="50" charset="-127"/>
                </a:rPr>
                <a:t>36TB </a:t>
              </a:r>
              <a:r>
                <a:rPr lang="en-US" altLang="ko-KR" sz="800" smtClean="0">
                  <a:solidFill>
                    <a:srgbClr val="000000"/>
                  </a:solidFill>
                  <a:latin typeface="맑은 고딕" pitchFamily="50" charset="-127"/>
                </a:rPr>
                <a:t>SATA HDD</a:t>
              </a:r>
            </a:p>
            <a:p>
              <a:pPr eaLnBrk="0" latinLnBrk="0" hangingPunct="0"/>
              <a:r>
                <a:rPr lang="en-US" altLang="ko-KR" sz="800">
                  <a:solidFill>
                    <a:srgbClr val="000000"/>
                  </a:solidFill>
                  <a:latin typeface="맑은 고딕" pitchFamily="50" charset="-127"/>
                </a:rPr>
                <a:t>WebServer/WAS</a:t>
              </a:r>
              <a:endParaRPr lang="en-US" altLang="ko-KR" sz="800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pic>
          <p:nvPicPr>
            <p:cNvPr id="505" name="Picture 46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48"/>
            <a:stretch>
              <a:fillRect/>
            </a:stretch>
          </p:blipFill>
          <p:spPr bwMode="auto">
            <a:xfrm>
              <a:off x="11578510" y="4649859"/>
              <a:ext cx="1126388" cy="27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그룹 511"/>
          <p:cNvGrpSpPr/>
          <p:nvPr/>
        </p:nvGrpSpPr>
        <p:grpSpPr>
          <a:xfrm>
            <a:off x="6047144" y="4839968"/>
            <a:ext cx="3203017" cy="755956"/>
            <a:chOff x="4987017" y="5204046"/>
            <a:chExt cx="2602451" cy="755956"/>
          </a:xfrm>
        </p:grpSpPr>
        <p:cxnSp>
          <p:nvCxnSpPr>
            <p:cNvPr id="513" name="직선 연결선 412"/>
            <p:cNvCxnSpPr>
              <a:cxnSpLocks noChangeShapeType="1"/>
            </p:cNvCxnSpPr>
            <p:nvPr/>
          </p:nvCxnSpPr>
          <p:spPr bwMode="auto">
            <a:xfrm flipV="1">
              <a:off x="7581292" y="5204400"/>
              <a:ext cx="2" cy="755602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" name="직선 연결선 412"/>
            <p:cNvCxnSpPr>
              <a:cxnSpLocks noChangeShapeType="1"/>
            </p:cNvCxnSpPr>
            <p:nvPr/>
          </p:nvCxnSpPr>
          <p:spPr bwMode="auto">
            <a:xfrm>
              <a:off x="4987017" y="5205012"/>
              <a:ext cx="2602451" cy="0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" name="직선 연결선 412"/>
            <p:cNvCxnSpPr>
              <a:cxnSpLocks noChangeShapeType="1"/>
            </p:cNvCxnSpPr>
            <p:nvPr/>
          </p:nvCxnSpPr>
          <p:spPr bwMode="auto">
            <a:xfrm flipV="1">
              <a:off x="6208058" y="5204046"/>
              <a:ext cx="2" cy="755956"/>
            </a:xfrm>
            <a:prstGeom prst="line">
              <a:avLst/>
            </a:prstGeom>
            <a:noFill/>
            <a:ln w="254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5" name="직선 연결선 194"/>
          <p:cNvCxnSpPr/>
          <p:nvPr/>
        </p:nvCxnSpPr>
        <p:spPr>
          <a:xfrm flipH="1">
            <a:off x="6189785" y="1556658"/>
            <a:ext cx="1982875" cy="513805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3186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</a:t>
            </a:r>
            <a:r>
              <a:rPr lang="ko-KR" altLang="en-US" sz="1800" dirty="0"/>
              <a:t> 플랫폼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6159177" cy="432000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90601" y="1348095"/>
            <a:ext cx="10500358" cy="3486032"/>
            <a:chOff x="175213" y="1288267"/>
            <a:chExt cx="8789275" cy="5273380"/>
          </a:xfrm>
        </p:grpSpPr>
        <p:grpSp>
          <p:nvGrpSpPr>
            <p:cNvPr id="7" name="그룹 59"/>
            <p:cNvGrpSpPr/>
            <p:nvPr/>
          </p:nvGrpSpPr>
          <p:grpSpPr>
            <a:xfrm>
              <a:off x="175213" y="2331141"/>
              <a:ext cx="8789275" cy="4230506"/>
              <a:chOff x="175213" y="1124744"/>
              <a:chExt cx="8789275" cy="521134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1233608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76952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0620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43636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380312" y="1124744"/>
                <a:ext cx="1512168" cy="46805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310260" y="126876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NameNode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2845341" y="126876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Second NN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845341" y="1700808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JobTracker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379126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5917002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452320" y="1700808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TaskTracker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379126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917002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2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7452320" y="126876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DataNode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3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2845341" y="2406910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10260" y="2406910"/>
                <a:ext cx="134560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4379126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917002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7452320" y="2406910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Zookeeper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45341" y="4077072"/>
                <a:ext cx="1345789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Pig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10261" y="5291739"/>
                <a:ext cx="1368152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Sqoop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4379126" y="2888732"/>
                <a:ext cx="1368152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(Master)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917002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7452320" y="2888732"/>
                <a:ext cx="1368152" cy="36004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Region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368151" y="5877273"/>
                <a:ext cx="7596337" cy="458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Name Node1               Name Node2               Data Node1              Data Node2               Data Node3     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845341" y="3670280"/>
                <a:ext cx="1345789" cy="334784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1310260" y="3672838"/>
                <a:ext cx="134560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Mysql</a:t>
                </a:r>
                <a:endParaRPr lang="en-US" altLang="ko-KR" sz="10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  <a:latin typeface="+mn-ea"/>
                  </a:rPr>
                  <a:t>메타데이터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79512" y="2312668"/>
                <a:ext cx="8784976" cy="115212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HBase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79512" y="3563546"/>
                <a:ext cx="8784976" cy="9455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Hive/Pig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1310260" y="4666402"/>
                <a:ext cx="134560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2845340" y="4652371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7452320" y="5340597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379126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917002" y="5326464"/>
                <a:ext cx="1368152" cy="288032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Flume</a:t>
                </a: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79512" y="5219731"/>
                <a:ext cx="8784976" cy="50405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ETL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2845341" y="5304593"/>
                <a:ext cx="1345789" cy="360040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Chukwa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75213" y="4581127"/>
                <a:ext cx="8784976" cy="530591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Users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79512" y="1196752"/>
                <a:ext cx="8784976" cy="10081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HDFS/</a:t>
                </a:r>
              </a:p>
              <a:p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MapReduce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" name="그룹 60"/>
            <p:cNvGrpSpPr/>
            <p:nvPr/>
          </p:nvGrpSpPr>
          <p:grpSpPr>
            <a:xfrm>
              <a:off x="179512" y="1288267"/>
              <a:ext cx="8784974" cy="1069936"/>
              <a:chOff x="390927" y="1140566"/>
              <a:chExt cx="8357536" cy="106993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25726" y="1838039"/>
                <a:ext cx="7998375" cy="3724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[ NFS &amp; Management Node ]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90927" y="1140566"/>
                <a:ext cx="8357536" cy="66288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434897" y="1240191"/>
                <a:ext cx="1954585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Jindata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 Cluster Manager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930123" y="1240191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smtClean="0">
                    <a:solidFill>
                      <a:schemeClr val="tx1"/>
                    </a:solidFill>
                    <a:latin typeface="+mn-ea"/>
                  </a:rPr>
                  <a:t>Hue</a:t>
                </a:r>
                <a:endParaRPr lang="ko-KR" altLang="en-US" sz="10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801804" y="1242706"/>
                <a:ext cx="1347990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Oozie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6793879" y="1240191"/>
                <a:ext cx="1415389" cy="464022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err="1" smtClean="0">
                    <a:solidFill>
                      <a:schemeClr val="tx1"/>
                    </a:solidFill>
                    <a:latin typeface="+mn-ea"/>
                  </a:rPr>
                  <a:t>Zabbix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88697"/>
              </p:ext>
            </p:extLst>
          </p:nvPr>
        </p:nvGraphicFramePr>
        <p:xfrm>
          <a:off x="990601" y="4983482"/>
          <a:ext cx="10576560" cy="1223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5570"/>
                <a:gridCol w="7920990"/>
              </a:tblGrid>
              <a:tr h="283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effectLst/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2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243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Name Node – 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,96GB Memory , 146GB x 2ea, 300GB x 4ea HDD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NFS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&amp; </a:t>
                      </a:r>
                      <a:r>
                        <a:rPr lang="en-US" altLang="ko-KR" sz="10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Mgt</a:t>
                      </a:r>
                      <a:r>
                        <a:rPr lang="en-US" altLang="ko-KR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Node – 1</a:t>
                      </a:r>
                      <a:r>
                        <a:rPr lang="ko-KR" altLang="en-US" sz="10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,32GB Memory , 146GB x 2ea, 300GB x 4ea HDD (Optional)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en-US" altLang="ko-KR" sz="1000" b="1" baseline="0" dirty="0" smtClean="0">
                          <a:latin typeface="+mn-ea"/>
                          <a:ea typeface="+mn-ea"/>
                        </a:rPr>
                        <a:t> Node – 3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 smtClean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defTabSz="430213">
                        <a:spcAft>
                          <a:spcPts val="400"/>
                        </a:spcAft>
                        <a:buSzPct val="100000"/>
                        <a:buFont typeface="Wingdings" pitchFamily="2" charset="2"/>
                        <a:buChar char="§"/>
                      </a:pP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2.4GHz , 2P/12C , 64GB Memory , 3TB x 12ea HDD  (Total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36TB Available)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4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Network Switch – 2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10036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defTabSz="430213">
                        <a:spcAft>
                          <a:spcPts val="400"/>
                        </a:spcAft>
                        <a:buSzPct val="100000"/>
                      </a:pPr>
                      <a:r>
                        <a:rPr lang="en-US" altLang="ko-KR" sz="1000" b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1G Ethernet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HP Simplified" pitchFamily="34" charset="0"/>
                        </a:rPr>
                        <a:t>스위치 이중화</a:t>
                      </a:r>
                      <a:endParaRPr lang="en-US" altLang="ko-KR" sz="1000" b="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HP Simplified" pitchFamily="34" charset="0"/>
                      </a:endParaRPr>
                    </a:p>
                  </a:txBody>
                  <a:tcPr marL="96000" marR="10036" marT="7527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94323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 </a:t>
            </a:r>
            <a:r>
              <a:rPr lang="en-US" altLang="ko-KR" sz="1800" dirty="0"/>
              <a:t>: Advanced Tech</a:t>
            </a:r>
            <a:endParaRPr lang="ko-KR" altLang="en-US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9" y="305361"/>
            <a:ext cx="3980991" cy="432000"/>
          </a:xfrm>
        </p:spPr>
        <p:txBody>
          <a:bodyPr/>
          <a:lstStyle/>
          <a:p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1250871" y="1373628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gray">
          <a:xfrm>
            <a:off x="1234443" y="2205866"/>
            <a:ext cx="2033857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gray">
          <a:xfrm>
            <a:off x="1234448" y="3914411"/>
            <a:ext cx="2033857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gray">
          <a:xfrm>
            <a:off x="1234448" y="3052794"/>
            <a:ext cx="2033857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5" name="오각형 34"/>
          <p:cNvSpPr/>
          <p:nvPr/>
        </p:nvSpPr>
        <p:spPr bwMode="gray">
          <a:xfrm>
            <a:off x="4198934" y="14192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6" name="오각형 35"/>
          <p:cNvSpPr/>
          <p:nvPr/>
        </p:nvSpPr>
        <p:spPr bwMode="gray">
          <a:xfrm>
            <a:off x="4182519" y="2251503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7" name="오각형 36"/>
          <p:cNvSpPr/>
          <p:nvPr/>
        </p:nvSpPr>
        <p:spPr bwMode="gray">
          <a:xfrm>
            <a:off x="4182519" y="3105285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39" name="오각형 38"/>
          <p:cNvSpPr/>
          <p:nvPr/>
        </p:nvSpPr>
        <p:spPr bwMode="gray">
          <a:xfrm>
            <a:off x="4182519" y="3955150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40" name="직선 화살표 연결선 39"/>
          <p:cNvCxnSpPr>
            <a:endCxn id="35" idx="1"/>
          </p:cNvCxnSpPr>
          <p:nvPr/>
        </p:nvCxnSpPr>
        <p:spPr>
          <a:xfrm>
            <a:off x="3299971" y="1731002"/>
            <a:ext cx="898962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6" idx="1"/>
          </p:cNvCxnSpPr>
          <p:nvPr/>
        </p:nvCxnSpPr>
        <p:spPr>
          <a:xfrm flipV="1">
            <a:off x="3291572" y="2566477"/>
            <a:ext cx="890946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268299" y="3398420"/>
            <a:ext cx="914220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9" idx="1"/>
          </p:cNvCxnSpPr>
          <p:nvPr/>
        </p:nvCxnSpPr>
        <p:spPr>
          <a:xfrm>
            <a:off x="3268299" y="4266888"/>
            <a:ext cx="914220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모서리가 둥근 직사각형 44"/>
          <p:cNvSpPr/>
          <p:nvPr/>
        </p:nvSpPr>
        <p:spPr bwMode="gray">
          <a:xfrm>
            <a:off x="6631297" y="2251504"/>
            <a:ext cx="48437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 bwMode="gray">
          <a:xfrm>
            <a:off x="6631297" y="3105285"/>
            <a:ext cx="48437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 bwMode="gray">
          <a:xfrm>
            <a:off x="6631297" y="1416027"/>
            <a:ext cx="48437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gray">
          <a:xfrm>
            <a:off x="6631296" y="3975311"/>
            <a:ext cx="48437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49" name="오각형 48"/>
          <p:cNvSpPr/>
          <p:nvPr/>
        </p:nvSpPr>
        <p:spPr bwMode="gray">
          <a:xfrm>
            <a:off x="1700326" y="5679246"/>
            <a:ext cx="3586064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 bwMode="gray">
          <a:xfrm>
            <a:off x="5672692" y="5679246"/>
            <a:ext cx="4345951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316896" y="924399"/>
            <a:ext cx="95106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/>
              <a:t>기술의 발전으로 도래한 </a:t>
            </a:r>
            <a:r>
              <a:rPr lang="ko-KR" altLang="en-US" sz="1800" dirty="0" err="1"/>
              <a:t>빅데이터</a:t>
            </a:r>
            <a:r>
              <a:rPr lang="ko-KR" altLang="en-US" sz="1800" dirty="0"/>
              <a:t> 시대의 분석의 필요성과 새로운 </a:t>
            </a:r>
            <a:r>
              <a:rPr lang="ko-KR" altLang="en-US" sz="1800" dirty="0" err="1"/>
              <a:t>마이닝</a:t>
            </a:r>
            <a:r>
              <a:rPr lang="ko-KR" altLang="en-US" sz="1800" dirty="0"/>
              <a:t> 기법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658372" y="1367999"/>
            <a:ext cx="4583786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분석의 필요성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8372" y="1706138"/>
            <a:ext cx="4583786" cy="478320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IT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기술의 발전으로 새로 창출되거나 소비되는 정보의 양이 폭발적으로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기관 및 기업의 누적된 데이터 증가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분석을 통한 활용으로 가치 창출 의지가 증가</a:t>
            </a: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기존 분석 환경의 한계를 초월하는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분석 환경의 도래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프로세스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복잡도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처리할 </a:t>
            </a:r>
            <a:r>
              <a:rPr lang="ko-KR" altLang="en-US" sz="1000" dirty="0" err="1" smtClean="0">
                <a:solidFill>
                  <a:srgbClr val="000000"/>
                </a:solidFill>
                <a:latin typeface="맑은 고딕"/>
              </a:rPr>
              <a:t>데이터양이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 방대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비정형 데이터의 비중이 높음</a:t>
            </a:r>
          </a:p>
          <a:p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–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처리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/>
              </a:rPr>
              <a:t>분석 유연성이 높음</a:t>
            </a:r>
            <a:endParaRPr kumimoji="1" lang="ko-KR" altLang="en-US" sz="1000" dirty="0" smtClean="0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53896"/>
              </p:ext>
            </p:extLst>
          </p:nvPr>
        </p:nvGraphicFramePr>
        <p:xfrm>
          <a:off x="5466853" y="1706139"/>
          <a:ext cx="6389086" cy="2957552"/>
        </p:xfrm>
        <a:graphic>
          <a:graphicData uri="http://schemas.openxmlformats.org/drawingml/2006/table">
            <a:tbl>
              <a:tblPr/>
              <a:tblGrid>
                <a:gridCol w="1488503"/>
                <a:gridCol w="4900583"/>
              </a:tblGrid>
              <a:tr h="270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인공지능 기법 등을 이용하여 숨겨져 있는 데이터간의 상호 관련성 및 유용한 정보를 추출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 및 처리 과정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54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텍스트의 긍정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(Positive),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(Negative),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(Neutral)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선호도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미디어를 언어분석 기반 정보추출을 통해 이슈를 탐지하고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이슈의 전재과정을 모니터링하고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향후추이를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분석하는 기술</a:t>
                      </a:r>
                      <a:endParaRPr lang="en-US" sz="10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44303" marR="44303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AutoShape 53"/>
          <p:cNvSpPr>
            <a:spLocks noChangeArrowheads="1"/>
          </p:cNvSpPr>
          <p:nvPr/>
        </p:nvSpPr>
        <p:spPr bwMode="auto">
          <a:xfrm>
            <a:off x="5466852" y="5206622"/>
            <a:ext cx="6389210" cy="124620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466853" y="4851021"/>
            <a:ext cx="6389086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 처리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/>
              </a:rPr>
              <a:t>분석 구성</a:t>
            </a:r>
            <a:endParaRPr lang="en-US" altLang="ko-KR" sz="12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Text Box 108"/>
          <p:cNvSpPr txBox="1">
            <a:spLocks noChangeArrowheads="1"/>
          </p:cNvSpPr>
          <p:nvPr/>
        </p:nvSpPr>
        <p:spPr bwMode="gray">
          <a:xfrm>
            <a:off x="5961184" y="5675551"/>
            <a:ext cx="247164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맵리듀스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분산병렬처리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배치 처리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HDFS, </a:t>
            </a:r>
            <a:r>
              <a:rPr kumimoji="0" lang="en-US" altLang="ko-KR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NoSQL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, RDBMS 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연동</a:t>
            </a:r>
            <a:endParaRPr kumimoji="0" lang="en-US" altLang="ko-KR" sz="10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/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 - </a:t>
            </a: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하둡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에코시스템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( PIG, HIVE )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961183" y="5283437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 처리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Text Box 108"/>
          <p:cNvSpPr txBox="1">
            <a:spLocks noChangeArrowheads="1"/>
          </p:cNvSpPr>
          <p:nvPr/>
        </p:nvSpPr>
        <p:spPr bwMode="gray">
          <a:xfrm>
            <a:off x="8927163" y="5674606"/>
            <a:ext cx="2471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 도구   </a:t>
            </a:r>
            <a:endParaRPr kumimoji="0"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오픈소스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 통계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분석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R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상용 분석 도구 </a:t>
            </a:r>
            <a:r>
              <a:rPr kumimoji="0"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: SAS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8927163" y="5282492"/>
            <a:ext cx="2471649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 기술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466852" y="1368000"/>
            <a:ext cx="6389087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/>
              </a:rPr>
              <a:t>마이닝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 기법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839523" y="1833591"/>
            <a:ext cx="4177938" cy="1150503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smtClean="0">
                <a:solidFill>
                  <a:srgbClr val="000000"/>
                </a:solidFill>
                <a:latin typeface="맑은 고딕"/>
              </a:rPr>
              <a:t>기존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시스템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928006" y="1996231"/>
            <a:ext cx="808903" cy="669879"/>
            <a:chOff x="900057" y="1710877"/>
            <a:chExt cx="657234" cy="669879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저장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20"/>
          <p:cNvGrpSpPr/>
          <p:nvPr/>
        </p:nvGrpSpPr>
        <p:grpSpPr>
          <a:xfrm>
            <a:off x="1961605" y="1998242"/>
            <a:ext cx="808903" cy="659246"/>
            <a:chOff x="900057" y="1710877"/>
            <a:chExt cx="657234" cy="65924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검색엔진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23"/>
          <p:cNvGrpSpPr/>
          <p:nvPr/>
        </p:nvGrpSpPr>
        <p:grpSpPr>
          <a:xfrm>
            <a:off x="2995204" y="1998242"/>
            <a:ext cx="808903" cy="659246"/>
            <a:chOff x="900057" y="1710877"/>
            <a:chExt cx="657234" cy="659246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관리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8" name="그룹 26"/>
          <p:cNvGrpSpPr/>
          <p:nvPr/>
        </p:nvGrpSpPr>
        <p:grpSpPr>
          <a:xfrm>
            <a:off x="4017445" y="1998242"/>
            <a:ext cx="808903" cy="659246"/>
            <a:chOff x="900057" y="1710877"/>
            <a:chExt cx="657234" cy="659246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공유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900057" y="1970812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1" name="순서도: 병합 30"/>
          <p:cNvSpPr/>
          <p:nvPr/>
        </p:nvSpPr>
        <p:spPr bwMode="auto">
          <a:xfrm>
            <a:off x="984303" y="3093632"/>
            <a:ext cx="3898342" cy="292104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21" name="그룹 31"/>
          <p:cNvGrpSpPr/>
          <p:nvPr/>
        </p:nvGrpSpPr>
        <p:grpSpPr>
          <a:xfrm>
            <a:off x="1332458" y="3592170"/>
            <a:ext cx="808903" cy="669879"/>
            <a:chOff x="900057" y="1710877"/>
            <a:chExt cx="657234" cy="669879"/>
          </a:xfrm>
        </p:grpSpPr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분석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err="1" smtClean="0">
                  <a:solidFill>
                    <a:srgbClr val="000000"/>
                  </a:solidFill>
                  <a:latin typeface="맑은 고딕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24" name="그룹 34"/>
          <p:cNvGrpSpPr/>
          <p:nvPr/>
        </p:nvGrpSpPr>
        <p:grpSpPr>
          <a:xfrm>
            <a:off x="2321118" y="3592170"/>
            <a:ext cx="808903" cy="669879"/>
            <a:chOff x="900057" y="1710877"/>
            <a:chExt cx="657234" cy="669879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6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연계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/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맑은 고딕"/>
                </a:rPr>
                <a:t>통합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00057" y="1981445"/>
              <a:ext cx="657234" cy="399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Web3.0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3714229" y="3592170"/>
            <a:ext cx="808903" cy="669879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새로운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가치창출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오른쪽 화살표 38"/>
          <p:cNvSpPr/>
          <p:nvPr/>
        </p:nvSpPr>
        <p:spPr bwMode="auto">
          <a:xfrm>
            <a:off x="3174960" y="3849773"/>
            <a:ext cx="449391" cy="156685"/>
          </a:xfrm>
          <a:prstGeom prst="rightArrow">
            <a:avLst/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오른쪽 화살표 39"/>
          <p:cNvSpPr/>
          <p:nvPr/>
        </p:nvSpPr>
        <p:spPr bwMode="auto">
          <a:xfrm>
            <a:off x="1764515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오른쪽 화살표 40"/>
          <p:cNvSpPr/>
          <p:nvPr/>
        </p:nvSpPr>
        <p:spPr bwMode="auto">
          <a:xfrm>
            <a:off x="2799866" y="2266798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3830140" y="2253833"/>
            <a:ext cx="157947" cy="155710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kumimoji="1" lang="ko-KR" altLang="en-US" sz="12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8845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2. </a:t>
            </a:r>
            <a:r>
              <a:rPr lang="ko-KR" altLang="en-US" b="1" dirty="0" err="1" smtClean="0">
                <a:latin typeface="맑은 고딕"/>
                <a:ea typeface="맑은 고딕"/>
                <a:cs typeface="JBold" pitchFamily="18" charset="-127"/>
              </a:rPr>
              <a:t>빅데이터</a:t>
            </a:r>
            <a:r>
              <a:rPr lang="ko-KR" altLang="en-US" b="1" dirty="0" smtClean="0">
                <a:latin typeface="맑은 고딕"/>
                <a:ea typeface="맑은 고딕"/>
                <a:cs typeface="JBold" pitchFamily="18" charset="-127"/>
              </a:rPr>
              <a:t> 기술의 이해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대용량 병렬 처리 및 분석 </a:t>
            </a:r>
            <a:r>
              <a:rPr lang="en-US" altLang="ko-KR" dirty="0"/>
              <a:t>: </a:t>
            </a:r>
            <a:r>
              <a:rPr lang="ko-KR" altLang="en-US" dirty="0" err="1"/>
              <a:t>하둡</a:t>
            </a:r>
            <a:r>
              <a:rPr lang="en-US" altLang="ko-KR" dirty="0"/>
              <a:t> </a:t>
            </a:r>
            <a:r>
              <a:rPr lang="ko-KR" altLang="en-US" dirty="0" err="1"/>
              <a:t>맵리듀스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17167" y="1427846"/>
            <a:ext cx="11003968" cy="460521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rtlCol="0" anchor="b" anchorCtr="0"/>
          <a:lstStyle/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하둡분산파일시스템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(HDFS)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기반의 대용량 데이터 분산병렬처리 시스템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/>
              </a:rPr>
              <a:t>고가용성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/>
              </a:rPr>
              <a:t> 병렬처리 프레임워크로 개발자가 쉽게 대용량 데이터를 처리</a:t>
            </a:r>
            <a:endParaRPr lang="en-US" altLang="ko-KR" sz="1400" b="1" dirty="0" smtClean="0">
              <a:solidFill>
                <a:srgbClr val="000000"/>
              </a:solidFill>
              <a:latin typeface="맑은 고딕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68067" y="3955436"/>
            <a:ext cx="7135609" cy="109364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7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000" b="1" smtClean="0">
                <a:solidFill>
                  <a:srgbClr val="000000"/>
                </a:solidFill>
                <a:latin typeface="맑은 고딕"/>
              </a:rPr>
              <a:t>HDFS/HBase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smtClean="0">
                <a:solidFill>
                  <a:srgbClr val="C00000"/>
                </a:solidFill>
                <a:latin typeface="맑은 고딕"/>
              </a:rPr>
              <a:t>대용량 분산 스토리지 </a:t>
            </a:r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&gt;</a:t>
            </a: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/>
            </a:endParaRPr>
          </a:p>
          <a:p>
            <a:pPr algn="ctr"/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3568070" y="1716126"/>
            <a:ext cx="7135606" cy="22029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/>
          <a:lstStyle/>
          <a:p>
            <a:pPr 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하둡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맵리듀스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5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/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en-US" altLang="ko-KR" sz="1400" b="1" smtClean="0">
                <a:solidFill>
                  <a:srgbClr val="C00000"/>
                </a:solidFill>
                <a:latin typeface="맑은 고딕"/>
              </a:rPr>
              <a:t>&lt; 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분산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/>
              </a:rPr>
              <a:t>병렬 데이터 처리 분석 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/>
              </a:rPr>
              <a:t>&gt;</a:t>
            </a:r>
            <a:endParaRPr lang="ko-KR" altLang="en-US" sz="1400" b="1" dirty="0">
              <a:solidFill>
                <a:srgbClr val="C00000"/>
              </a:solidFill>
              <a:latin typeface="맑은 고딕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50511" y="210033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배치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5716869" y="2099264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텍스트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7171435" y="2103590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통계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분석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8626850" y="2102052"/>
            <a:ext cx="1244997" cy="848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기계</a:t>
            </a:r>
            <a:endParaRPr lang="en-US" altLang="ko-KR" sz="1000" b="1" dirty="0" smtClean="0">
              <a:solidFill>
                <a:srgbClr val="000000"/>
              </a:solidFill>
              <a:latin typeface="맑은 고딕"/>
            </a:endParaRPr>
          </a:p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맑은 고딕"/>
              </a:rPr>
              <a:t>학습</a:t>
            </a:r>
            <a:endParaRPr lang="ko-KR" altLang="en-US" sz="10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1503194" y="1848934"/>
            <a:ext cx="1266631" cy="8273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000000"/>
                </a:solidFill>
                <a:latin typeface="맑은 고딕"/>
              </a:rPr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1503194" y="3830301"/>
            <a:ext cx="1261753" cy="975364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smtClean="0">
                <a:solidFill>
                  <a:srgbClr val="000000"/>
                </a:solidFill>
                <a:latin typeface="맑은 고딕"/>
              </a:rPr>
              <a:t>비정형</a:t>
            </a:r>
            <a:endParaRPr lang="ko-KR" altLang="en-US" sz="9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1503194" y="2794358"/>
            <a:ext cx="1274636" cy="881719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rtlCol="0" anchor="ctr" anchorCtr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ko-KR" altLang="en-US" sz="900" dirty="0" err="1" smtClean="0">
                <a:solidFill>
                  <a:srgbClr val="000000"/>
                </a:solidFill>
                <a:latin typeface="맑은 고딕"/>
              </a:rPr>
              <a:t>준정형</a:t>
            </a:r>
            <a:endParaRPr kumimoji="1" lang="ko-KR" altLang="en-US" sz="900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2935864" y="2335699"/>
            <a:ext cx="991718" cy="15148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2935864" y="2719520"/>
            <a:ext cx="991718" cy="515696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flipV="1">
            <a:off x="2935863" y="2961854"/>
            <a:ext cx="1036657" cy="1003919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그룹 24"/>
          <p:cNvGrpSpPr/>
          <p:nvPr/>
        </p:nvGrpSpPr>
        <p:grpSpPr>
          <a:xfrm>
            <a:off x="3927582" y="3343404"/>
            <a:ext cx="926901" cy="1006073"/>
            <a:chOff x="73906" y="2479662"/>
            <a:chExt cx="753107" cy="1115612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0" name="순서도: 자기 디스크 2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916242" y="3343403"/>
            <a:ext cx="926901" cy="1017614"/>
            <a:chOff x="73906" y="2479662"/>
            <a:chExt cx="753107" cy="111561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5" name="순서도: 자기 디스크 3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4" name="그룹 35"/>
          <p:cNvGrpSpPr/>
          <p:nvPr/>
        </p:nvGrpSpPr>
        <p:grpSpPr>
          <a:xfrm>
            <a:off x="5888126" y="3343404"/>
            <a:ext cx="926901" cy="1017613"/>
            <a:chOff x="73906" y="2479662"/>
            <a:chExt cx="753107" cy="1115612"/>
          </a:xfrm>
        </p:grpSpPr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순서도: 자기 디스크 3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5" name="그룹 40"/>
          <p:cNvGrpSpPr/>
          <p:nvPr/>
        </p:nvGrpSpPr>
        <p:grpSpPr>
          <a:xfrm>
            <a:off x="7344562" y="3346719"/>
            <a:ext cx="926901" cy="1006073"/>
            <a:chOff x="73906" y="2479662"/>
            <a:chExt cx="753107" cy="1115612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28853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5" name="순서도: 자기 디스크 4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8333222" y="3346718"/>
            <a:ext cx="926901" cy="1017614"/>
            <a:chOff x="73906" y="2479662"/>
            <a:chExt cx="753107" cy="1115612"/>
          </a:xfrm>
        </p:grpSpPr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119636" y="2827321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순서도: 자기 디스크 49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  <p:grpSp>
        <p:nvGrpSpPr>
          <p:cNvPr id="10" name="그룹 50"/>
          <p:cNvGrpSpPr/>
          <p:nvPr/>
        </p:nvGrpSpPr>
        <p:grpSpPr>
          <a:xfrm>
            <a:off x="9305106" y="3346719"/>
            <a:ext cx="926901" cy="1017613"/>
            <a:chOff x="73906" y="2479662"/>
            <a:chExt cx="753107" cy="1115612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gray">
            <a:xfrm>
              <a:off x="119636" y="2589201"/>
              <a:ext cx="647999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4" name="Rectangle 5"/>
            <p:cNvSpPr>
              <a:spLocks noChangeArrowheads="1"/>
            </p:cNvSpPr>
            <p:nvPr/>
          </p:nvSpPr>
          <p:spPr bwMode="gray">
            <a:xfrm>
              <a:off x="119636" y="2827320"/>
              <a:ext cx="657216" cy="2000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000" b="1" dirty="0" smtClean="0">
                  <a:solidFill>
                    <a:srgbClr val="000000"/>
                  </a:solidFill>
                  <a:latin typeface="맑은 고딕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순서도: 자기 디스크 54"/>
            <p:cNvSpPr/>
            <p:nvPr/>
          </p:nvSpPr>
          <p:spPr bwMode="auto">
            <a:xfrm>
              <a:off x="119636" y="3158332"/>
              <a:ext cx="647999" cy="31352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ko-KR" sz="1000" b="1" dirty="0">
                  <a:solidFill>
                    <a:srgbClr val="000000"/>
                  </a:solidFill>
                  <a:latin typeface="맑은 고딕"/>
                </a:rPr>
                <a:t>File System</a:t>
              </a:r>
              <a:endParaRPr kumimoji="1" lang="ko-KR" altLang="en-US" sz="1000" b="1" dirty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처리에 있어서 </a:t>
            </a:r>
            <a:r>
              <a:rPr lang="en-US" altLang="ko-KR" b="1" dirty="0"/>
              <a:t>Hadoop, RDMBS</a:t>
            </a:r>
            <a:r>
              <a:rPr lang="ko-KR" altLang="en-US" b="1" dirty="0"/>
              <a:t>의 위치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38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7" y="1576726"/>
            <a:ext cx="8686800" cy="4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137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데이터베이스와 </a:t>
            </a:r>
            <a:r>
              <a:rPr lang="en-US" altLang="ko-KR" b="1" dirty="0"/>
              <a:t>Hadoop </a:t>
            </a:r>
            <a:r>
              <a:rPr lang="ko-KR" altLang="en-US" b="1" dirty="0"/>
              <a:t>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39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809395"/>
              </p:ext>
            </p:extLst>
          </p:nvPr>
        </p:nvGraphicFramePr>
        <p:xfrm>
          <a:off x="573999" y="1157283"/>
          <a:ext cx="11059518" cy="5273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02013"/>
                <a:gridCol w="3856117"/>
                <a:gridCol w="5101388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구분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RDB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빅데이터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정규화를 만족하는 정형 데이터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비정형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반정형</a:t>
                      </a:r>
                      <a:r>
                        <a:rPr lang="ko-KR" altLang="en-US" sz="1600" dirty="0" smtClean="0"/>
                        <a:t> 데이터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하드웨어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고가의 저장장치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서버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Data Warehouse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저가의 </a:t>
                      </a:r>
                      <a:r>
                        <a:rPr lang="en-US" altLang="ko-KR" sz="1600" dirty="0" smtClean="0"/>
                        <a:t>Linux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클라우드</a:t>
                      </a:r>
                      <a:r>
                        <a:rPr lang="ko-KR" altLang="en-US" sz="1600" dirty="0" smtClean="0"/>
                        <a:t> 환경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err="1" smtClean="0"/>
                        <a:t>리눅스를</a:t>
                      </a:r>
                      <a:r>
                        <a:rPr lang="ko-KR" altLang="en-US" sz="1600" dirty="0" smtClean="0"/>
                        <a:t> 병렬로 연결하고 데이터를 서로 복제하여 하나의 </a:t>
                      </a:r>
                      <a:r>
                        <a:rPr lang="ko-KR" altLang="en-US" sz="1600" dirty="0" err="1" smtClean="0"/>
                        <a:t>노드가</a:t>
                      </a:r>
                      <a:r>
                        <a:rPr lang="ko-KR" altLang="en-US" sz="1600" dirty="0" smtClean="0"/>
                        <a:t> 오류를 일으켜도 데이터를 복제한 다른 </a:t>
                      </a:r>
                      <a:r>
                        <a:rPr lang="ko-KR" altLang="en-US" sz="1600" dirty="0" err="1" smtClean="0"/>
                        <a:t>리눅스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노드로부터</a:t>
                      </a:r>
                      <a:r>
                        <a:rPr lang="ko-KR" altLang="en-US" sz="1600" dirty="0" smtClean="0"/>
                        <a:t> 필요한 작업을 수행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성능향상방법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 Up (</a:t>
                      </a:r>
                      <a:r>
                        <a:rPr lang="ko-KR" altLang="en-US" sz="1600" dirty="0" err="1" smtClean="0"/>
                        <a:t>고사양으로</a:t>
                      </a:r>
                      <a:r>
                        <a:rPr lang="ko-KR" altLang="en-US" sz="1600" dirty="0" smtClean="0"/>
                        <a:t> 업그레이드하여 시스템 확장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Scale</a:t>
                      </a:r>
                      <a:r>
                        <a:rPr lang="en-US" altLang="ko-KR" sz="1600" baseline="0" dirty="0" smtClean="0"/>
                        <a:t> Out (</a:t>
                      </a:r>
                      <a:r>
                        <a:rPr lang="ko-KR" altLang="en-US" sz="1600" baseline="0" dirty="0" smtClean="0"/>
                        <a:t>병렬로 확장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소프트웨어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관계형</a:t>
                      </a:r>
                      <a:r>
                        <a:rPr lang="ko-KR" altLang="en-US" sz="1600" dirty="0" smtClean="0"/>
                        <a:t> 데이터베이스 시스템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통계 패키지</a:t>
                      </a:r>
                      <a:r>
                        <a:rPr lang="en-US" altLang="ko-KR" sz="1600" dirty="0" smtClean="0"/>
                        <a:t>(SAS, SPSS)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Data Mining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오픈소스</a:t>
                      </a:r>
                      <a:r>
                        <a:rPr lang="ko-KR" altLang="en-US" sz="1600" dirty="0" smtClean="0"/>
                        <a:t> 형태의 무료 패키지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NoSQL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무료 통계 솔루션</a:t>
                      </a:r>
                      <a:r>
                        <a:rPr lang="en-US" altLang="ko-KR" sz="1600" dirty="0" smtClean="0"/>
                        <a:t>®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Data Size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Gigabytes(Terabytes)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Petabytes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Access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Interactive</a:t>
                      </a:r>
                      <a:r>
                        <a:rPr lang="en-US" altLang="ko-KR" sz="1600" baseline="0" dirty="0" smtClean="0"/>
                        <a:t> and batch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Batch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Update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and write</a:t>
                      </a:r>
                      <a:r>
                        <a:rPr lang="en-US" altLang="ko-KR" sz="1600" baseline="0" dirty="0" smtClean="0"/>
                        <a:t> many times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Write once, read many times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Integrity(</a:t>
                      </a:r>
                      <a:r>
                        <a:rPr lang="ko-KR" altLang="en-US" sz="1600" dirty="0" err="1" smtClean="0"/>
                        <a:t>무결성</a:t>
                      </a:r>
                      <a:r>
                        <a:rPr lang="en-US" altLang="ko-KR" sz="1600" dirty="0" smtClean="0"/>
                        <a:t>)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High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Low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통계 법칙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Pareto’s law (</a:t>
                      </a:r>
                      <a:r>
                        <a:rPr lang="ko-KR" altLang="en-US" sz="1600" dirty="0" smtClean="0"/>
                        <a:t>전체 결과의 </a:t>
                      </a:r>
                      <a:r>
                        <a:rPr lang="en-US" altLang="ko-KR" sz="1600" dirty="0" smtClean="0"/>
                        <a:t>80%</a:t>
                      </a:r>
                      <a:r>
                        <a:rPr lang="ko-KR" altLang="en-US" sz="1600" dirty="0" smtClean="0"/>
                        <a:t>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전체 원인의 </a:t>
                      </a:r>
                      <a:r>
                        <a:rPr lang="en-US" altLang="ko-KR" sz="1600" dirty="0" smtClean="0"/>
                        <a:t>20%</a:t>
                      </a:r>
                      <a:r>
                        <a:rPr lang="ko-KR" altLang="en-US" sz="1600" dirty="0" smtClean="0"/>
                        <a:t>에서 일어나는 현상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Long-tail</a:t>
                      </a:r>
                      <a:r>
                        <a:rPr lang="en-US" altLang="ko-KR" sz="1600" baseline="0" dirty="0" smtClean="0"/>
                        <a:t> law (</a:t>
                      </a:r>
                      <a:r>
                        <a:rPr lang="ko-KR" altLang="en-US" sz="1600" baseline="0" dirty="0" smtClean="0"/>
                        <a:t>전체 제품의 하위 </a:t>
                      </a:r>
                      <a:r>
                        <a:rPr lang="en-US" altLang="ko-KR" sz="1600" baseline="0" dirty="0" smtClean="0"/>
                        <a:t>80%</a:t>
                      </a:r>
                      <a:r>
                        <a:rPr lang="ko-KR" altLang="en-US" sz="1600" baseline="0" dirty="0" smtClean="0"/>
                        <a:t>에 해당하는 다수가 상위 </a:t>
                      </a:r>
                      <a:r>
                        <a:rPr lang="en-US" altLang="ko-KR" sz="1600" baseline="0" dirty="0" smtClean="0"/>
                        <a:t>20%</a:t>
                      </a:r>
                      <a:r>
                        <a:rPr lang="ko-KR" altLang="en-US" sz="1600" baseline="0" dirty="0" smtClean="0"/>
                        <a:t>보다 더 뛰어난 가치를 창출한다</a:t>
                      </a:r>
                      <a:r>
                        <a:rPr lang="en-US" altLang="ko-KR" sz="1600" baseline="0" dirty="0" smtClean="0"/>
                        <a:t>.)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반정형</a:t>
            </a:r>
            <a:r>
              <a:rPr lang="ko-KR" altLang="en-US" dirty="0"/>
              <a:t> 데이터</a:t>
            </a:r>
            <a:r>
              <a:rPr lang="en-US" altLang="ko-KR" dirty="0"/>
              <a:t>(Semi-</a:t>
            </a:r>
            <a:r>
              <a:rPr lang="en-US" altLang="ko-KR" dirty="0" err="1"/>
              <a:t>Structred</a:t>
            </a:r>
            <a:r>
              <a:rPr lang="en-US" altLang="ko-KR" dirty="0"/>
              <a:t> 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정형데이터의 스키마에 해당되는 메타데이터를 갖고 있으며</a:t>
            </a:r>
            <a:r>
              <a:rPr lang="en-US" altLang="ko-KR" dirty="0"/>
              <a:t>. </a:t>
            </a:r>
            <a:r>
              <a:rPr lang="ko-KR" altLang="en-US" dirty="0"/>
              <a:t>일반적으로 파일 형태로 저장된다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데이터 구조에 대한 </a:t>
            </a:r>
            <a:r>
              <a:rPr lang="ko-KR" altLang="en-US" dirty="0" err="1"/>
              <a:t>메터정보를</a:t>
            </a:r>
            <a:r>
              <a:rPr lang="ko-KR" altLang="en-US" dirty="0"/>
              <a:t> 갖고 있기 때문에 어떤 형태를 가진 데이터인지를 파악하는 것이 필요하다</a:t>
            </a:r>
            <a:r>
              <a:rPr lang="en-US" altLang="ko-KR" dirty="0"/>
              <a:t>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내부에 있는 규칙성을 파악해 데이터를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있는 </a:t>
            </a:r>
            <a:r>
              <a:rPr lang="ko-KR" altLang="en-US" dirty="0" err="1"/>
              <a:t>파싱</a:t>
            </a:r>
            <a:r>
              <a:rPr lang="ko-KR" altLang="en-US" dirty="0"/>
              <a:t> 규칙을 적용한다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smtClean="0"/>
              <a:t>보통 </a:t>
            </a:r>
            <a:r>
              <a:rPr lang="en-US" altLang="ko-KR" dirty="0"/>
              <a:t>API </a:t>
            </a:r>
            <a:r>
              <a:rPr lang="ko-KR" altLang="en-US" dirty="0"/>
              <a:t>형태로 제공되기 때문에 데이터 처리 기술이 요구 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메타구조를 해석해 정형 데이터 형태로 바꿀 수 있는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데이터의 제공자가 선별해 제공하는 데이터로 잠재적 가치는 </a:t>
            </a:r>
            <a:r>
              <a:rPr lang="ko-KR" altLang="en-US" dirty="0" smtClean="0"/>
              <a:t>정형 </a:t>
            </a:r>
            <a:r>
              <a:rPr lang="ko-KR" altLang="en-US" dirty="0"/>
              <a:t>데이터 보다 높다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u="sng" dirty="0"/>
              <a:t>URL </a:t>
            </a:r>
            <a:r>
              <a:rPr lang="ko-KR" altLang="en-US" u="sng" dirty="0"/>
              <a:t>형태로 존재 </a:t>
            </a:r>
            <a:r>
              <a:rPr lang="en-US" altLang="ko-KR" u="sng" dirty="0"/>
              <a:t>- HTML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오픈 </a:t>
            </a:r>
            <a:r>
              <a:rPr lang="en-US" altLang="ko-KR" u="sng" dirty="0"/>
              <a:t>API </a:t>
            </a:r>
            <a:r>
              <a:rPr lang="ko-KR" altLang="en-US" u="sng" dirty="0"/>
              <a:t>형태로 제공 </a:t>
            </a:r>
            <a:r>
              <a:rPr lang="en-US" altLang="ko-KR" u="sng" dirty="0"/>
              <a:t>- XML, JSON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로그형태 </a:t>
            </a:r>
            <a:r>
              <a:rPr lang="en-US" altLang="ko-KR" u="sng" dirty="0"/>
              <a:t>- </a:t>
            </a:r>
            <a:r>
              <a:rPr lang="ko-KR" altLang="en-US" u="sng" dirty="0" err="1"/>
              <a:t>웹로그</a:t>
            </a:r>
            <a:r>
              <a:rPr lang="en-US" altLang="ko-KR" u="sng" dirty="0"/>
              <a:t>, IOT</a:t>
            </a:r>
            <a:r>
              <a:rPr lang="ko-KR" altLang="en-US" u="sng" dirty="0"/>
              <a:t>에서 제공하는 센서 데이터</a:t>
            </a:r>
            <a:endParaRPr lang="en-US" altLang="ko-KR" u="sng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50" y="3634599"/>
            <a:ext cx="3228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40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6379"/>
              </p:ext>
            </p:extLst>
          </p:nvPr>
        </p:nvGraphicFramePr>
        <p:xfrm>
          <a:off x="573999" y="1182921"/>
          <a:ext cx="11133739" cy="55336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</a:t>
                      </a:r>
                      <a:r>
                        <a:rPr lang="ko-KR" altLang="en-US" sz="1600" dirty="0" smtClean="0"/>
                        <a:t>에서는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프레임워크라는 하나의 분산 처리 환경만을 제공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이라는 차세대 분산 처리 환경을 이용하여 </a:t>
                      </a:r>
                      <a:r>
                        <a:rPr lang="en-US" altLang="ko-KR" sz="1600" dirty="0" smtClean="0"/>
                        <a:t>Map/Reduce </a:t>
                      </a:r>
                      <a:r>
                        <a:rPr lang="ko-KR" altLang="en-US" sz="1600" dirty="0" smtClean="0"/>
                        <a:t>프레임워크 이외에도 다양한 종류의 분산 처리 환경을 지원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대용량 데이터의 빠른 처리를 위해 낮은 지연보다는 높은 처리량을 지원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정해진 작업을 배치 프로세스를 통해 동작하기에 적합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기존 </a:t>
                      </a:r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dirty="0" smtClean="0"/>
                        <a:t> 1.0 </a:t>
                      </a:r>
                      <a:r>
                        <a:rPr lang="ko-KR" altLang="en-US" sz="1600" dirty="0" smtClean="0"/>
                        <a:t>시스템의 네임 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SPOF </a:t>
                      </a:r>
                      <a:r>
                        <a:rPr lang="ko-KR" altLang="en-US" sz="1600" dirty="0" smtClean="0"/>
                        <a:t>취약점을 보완한 </a:t>
                      </a:r>
                      <a:r>
                        <a:rPr lang="en-US" altLang="ko-KR" sz="1600" dirty="0" smtClean="0"/>
                        <a:t>YARN</a:t>
                      </a:r>
                      <a:r>
                        <a:rPr lang="ko-KR" altLang="en-US" sz="1600" dirty="0" smtClean="0"/>
                        <a:t>기반 </a:t>
                      </a:r>
                      <a:r>
                        <a:rPr lang="ko-KR" altLang="en-US" sz="1600" dirty="0" err="1" smtClean="0"/>
                        <a:t>빅데이터</a:t>
                      </a:r>
                      <a:r>
                        <a:rPr lang="ko-KR" altLang="en-US" sz="1600" dirty="0" smtClean="0"/>
                        <a:t> 분산처리 시스템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err="1" smtClean="0"/>
                        <a:t>고가용성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클러스터 내에서 여러 대 운용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ko-KR" altLang="en-US" sz="1600" dirty="0" smtClean="0"/>
                        <a:t>하나의 </a:t>
                      </a:r>
                      <a:r>
                        <a:rPr lang="ko-KR" altLang="en-US" sz="1600" dirty="0" err="1" smtClean="0"/>
                        <a:t>네임노드만</a:t>
                      </a:r>
                      <a:r>
                        <a:rPr lang="ko-KR" altLang="en-US" sz="1600" dirty="0" smtClean="0"/>
                        <a:t> 활성</a:t>
                      </a:r>
                      <a:r>
                        <a:rPr lang="en-US" altLang="ko-KR" sz="1600" dirty="0" smtClean="0"/>
                        <a:t>(active)</a:t>
                      </a:r>
                      <a:r>
                        <a:rPr lang="ko-KR" altLang="en-US" sz="1600" dirty="0" smtClean="0"/>
                        <a:t>상태로 서비스를 진행하고 다른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대기</a:t>
                      </a:r>
                      <a:r>
                        <a:rPr lang="en-US" altLang="ko-KR" sz="1600" dirty="0" smtClean="0"/>
                        <a:t>(standby) </a:t>
                      </a:r>
                      <a:r>
                        <a:rPr lang="ko-KR" altLang="en-US" sz="1600" dirty="0" smtClean="0"/>
                        <a:t>상태를 유지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클러스터 내의 모든 </a:t>
                      </a:r>
                      <a:r>
                        <a:rPr lang="ko-KR" altLang="en-US" sz="1600" dirty="0" err="1" smtClean="0"/>
                        <a:t>네임노드는</a:t>
                      </a:r>
                      <a:r>
                        <a:rPr lang="ko-KR" altLang="en-US" sz="1600" dirty="0" smtClean="0"/>
                        <a:t> 동기화</a:t>
                      </a:r>
                      <a:r>
                        <a:rPr lang="en-US" altLang="ko-KR" sz="1600" dirty="0" smtClean="0"/>
                        <a:t>(synchronized)</a:t>
                      </a:r>
                      <a:r>
                        <a:rPr lang="ko-KR" altLang="en-US" sz="1600" dirty="0" smtClean="0"/>
                        <a:t>되어 메타데이터 변화를 기록하는 로그 파일을 공유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HDFS </a:t>
                      </a:r>
                      <a:r>
                        <a:rPr lang="ko-KR" altLang="en-US" sz="1600" dirty="0" smtClean="0"/>
                        <a:t>연합 </a:t>
                      </a:r>
                      <a:r>
                        <a:rPr lang="en-US" altLang="ko-KR" sz="1600" dirty="0" smtClean="0"/>
                        <a:t>– </a:t>
                      </a:r>
                      <a:r>
                        <a:rPr lang="ko-KR" altLang="en-US" sz="1600" dirty="0" smtClean="0"/>
                        <a:t>다양한 </a:t>
                      </a:r>
                      <a:r>
                        <a:rPr lang="ko-KR" altLang="en-US" sz="1600" dirty="0" err="1" smtClean="0"/>
                        <a:t>네임노드</a:t>
                      </a:r>
                      <a:r>
                        <a:rPr lang="ko-KR" altLang="en-US" sz="1600" dirty="0" smtClean="0"/>
                        <a:t> 서비스를 위해 서로 독립적인 네임스페이스를 갖는 </a:t>
                      </a:r>
                      <a:r>
                        <a:rPr lang="ko-KR" altLang="en-US" sz="1600" dirty="0" err="1" smtClean="0"/>
                        <a:t>네임노드를</a:t>
                      </a:r>
                      <a:r>
                        <a:rPr lang="ko-KR" altLang="en-US" sz="1600" dirty="0" smtClean="0"/>
                        <a:t> 수평적으로 확장하는 것을 목적으로 한다</a:t>
                      </a:r>
                      <a:r>
                        <a:rPr lang="en-US" altLang="ko-KR" sz="1600" dirty="0" smtClean="0"/>
                        <a:t>. </a:t>
                      </a:r>
                      <a:r>
                        <a:rPr lang="ko-KR" altLang="en-US" sz="1600" dirty="0" smtClean="0"/>
                        <a:t>하나의 </a:t>
                      </a:r>
                      <a:r>
                        <a:rPr lang="en-US" altLang="ko-KR" sz="1600" dirty="0" err="1" smtClean="0"/>
                        <a:t>cluste</a:t>
                      </a:r>
                      <a:r>
                        <a:rPr lang="ko-KR" altLang="en-US" sz="1600" dirty="0" smtClean="0"/>
                        <a:t>에 여러 개의 독립된 </a:t>
                      </a:r>
                      <a:r>
                        <a:rPr lang="en-US" altLang="ko-KR" sz="1600" dirty="0" err="1" smtClean="0"/>
                        <a:t>namenode</a:t>
                      </a:r>
                      <a:r>
                        <a:rPr lang="ko-KR" altLang="en-US" sz="1600" dirty="0" smtClean="0"/>
                        <a:t>들과 </a:t>
                      </a:r>
                      <a:r>
                        <a:rPr lang="en-US" altLang="ko-KR" sz="1600" dirty="0" smtClean="0"/>
                        <a:t>namespace</a:t>
                      </a:r>
                      <a:r>
                        <a:rPr lang="en-US" altLang="ko-KR" sz="1600" baseline="0" dirty="0" smtClean="0"/>
                        <a:t> volume</a:t>
                      </a:r>
                      <a:r>
                        <a:rPr lang="ko-KR" altLang="en-US" sz="1600" baseline="0" dirty="0" smtClean="0"/>
                        <a:t>이 존재한다</a:t>
                      </a:r>
                      <a:r>
                        <a:rPr lang="en-US" altLang="ko-KR" sz="1600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baseline="0" dirty="0" smtClean="0"/>
                        <a:t>하나의 </a:t>
                      </a:r>
                      <a:r>
                        <a:rPr lang="en-US" altLang="ko-KR" sz="1600" baseline="0" dirty="0" smtClean="0"/>
                        <a:t>namespace</a:t>
                      </a:r>
                      <a:r>
                        <a:rPr lang="ko-KR" altLang="en-US" sz="1600" baseline="0" dirty="0" smtClean="0"/>
                        <a:t>는 하나의 </a:t>
                      </a:r>
                      <a:r>
                        <a:rPr lang="en-US" altLang="ko-KR" sz="1600" baseline="0" dirty="0" smtClean="0"/>
                        <a:t>block pool</a:t>
                      </a:r>
                      <a:r>
                        <a:rPr lang="ko-KR" altLang="en-US" sz="1600" baseline="0" dirty="0" smtClean="0"/>
                        <a:t>을 갖는다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JobTracker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err="1" smtClean="0"/>
                        <a:t>잡트래커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클러스터 리소스 관리 및 어플리케이션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등을 모두 담당했었다</a:t>
                      </a:r>
                      <a:r>
                        <a:rPr lang="en-US" altLang="ko-KR" sz="16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클러스터마다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존재하고 각 서버마다 </a:t>
                      </a:r>
                      <a:r>
                        <a:rPr lang="en-US" altLang="ko-KR" sz="1600" dirty="0" smtClean="0"/>
                        <a:t>Node Manager(</a:t>
                      </a:r>
                      <a:r>
                        <a:rPr lang="ko-KR" altLang="en-US" sz="1600" dirty="0" err="1" smtClean="0"/>
                        <a:t>노드</a:t>
                      </a:r>
                      <a:r>
                        <a:rPr lang="ko-KR" altLang="en-US" sz="1600" dirty="0" smtClean="0"/>
                        <a:t>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할당되어 있고 리소스관리는 </a:t>
                      </a:r>
                      <a:r>
                        <a:rPr lang="en-US" altLang="ko-KR" sz="1600" dirty="0" smtClean="0"/>
                        <a:t>Resource Manager(</a:t>
                      </a:r>
                      <a:r>
                        <a:rPr lang="ko-KR" altLang="en-US" sz="1600" dirty="0" smtClean="0"/>
                        <a:t>리소스 매니저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가 어플리케이션 수행 및 </a:t>
                      </a:r>
                      <a:r>
                        <a:rPr lang="ko-KR" altLang="en-US" sz="1600" dirty="0" err="1" smtClean="0"/>
                        <a:t>스케쥴링</a:t>
                      </a:r>
                      <a:r>
                        <a:rPr lang="ko-KR" altLang="en-US" sz="1600" dirty="0" smtClean="0"/>
                        <a:t> 관리는 </a:t>
                      </a:r>
                      <a:r>
                        <a:rPr lang="en-US" altLang="ko-KR" sz="1600" dirty="0" smtClean="0"/>
                        <a:t>Application Master(</a:t>
                      </a:r>
                      <a:r>
                        <a:rPr lang="ko-KR" altLang="en-US" sz="1600" dirty="0" smtClean="0"/>
                        <a:t>어플리케이션 마스터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로 역할이 분리되어 운영된다</a:t>
                      </a:r>
                      <a:r>
                        <a:rPr lang="en-US" altLang="ko-KR" sz="160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86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41</a:t>
            </a:fld>
            <a:r>
              <a:rPr lang="en-US" smtClean="0"/>
              <a:t> - </a:t>
            </a:r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14230"/>
              </p:ext>
            </p:extLst>
          </p:nvPr>
        </p:nvGraphicFramePr>
        <p:xfrm>
          <a:off x="573999" y="1182921"/>
          <a:ext cx="11133739" cy="3444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92964"/>
                <a:gridCol w="6340775"/>
              </a:tblGrid>
              <a:tr h="285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1.0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 smtClean="0"/>
                        <a:t>Hadoop</a:t>
                      </a:r>
                      <a:r>
                        <a:rPr lang="en-US" altLang="ko-KR" sz="1600" baseline="0" dirty="0" smtClean="0"/>
                        <a:t> 2.0</a:t>
                      </a:r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맵리듀스를</a:t>
                      </a:r>
                      <a:r>
                        <a:rPr lang="ko-KR" altLang="en-US" sz="1600" dirty="0" smtClean="0"/>
                        <a:t> 실행할 때는 슬롯 단위로 </a:t>
                      </a:r>
                      <a:r>
                        <a:rPr lang="ko-KR" altLang="en-US" sz="1600" dirty="0" err="1" smtClean="0"/>
                        <a:t>맵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 </a:t>
                      </a:r>
                      <a:r>
                        <a:rPr lang="ko-KR" altLang="en-US" sz="1600" dirty="0" err="1" smtClean="0"/>
                        <a:t>갯수를</a:t>
                      </a:r>
                      <a:r>
                        <a:rPr lang="ko-KR" altLang="en-US" sz="1600" dirty="0" smtClean="0"/>
                        <a:t> 관리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맵퍼는</a:t>
                      </a:r>
                      <a:r>
                        <a:rPr lang="ko-KR" altLang="en-US" sz="1600" dirty="0" smtClean="0"/>
                        <a:t> 모두 동작하는데 </a:t>
                      </a:r>
                      <a:r>
                        <a:rPr lang="ko-KR" altLang="en-US" sz="1600" dirty="0" err="1" smtClean="0"/>
                        <a:t>리듀서는</a:t>
                      </a:r>
                      <a:r>
                        <a:rPr lang="ko-KR" altLang="en-US" sz="1600" dirty="0" smtClean="0"/>
                        <a:t> 놀고 있거나 반대의 경우로 인해 클러스터 전체 사용률이 낮았다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YARN(</a:t>
                      </a:r>
                      <a:r>
                        <a:rPr lang="ko-KR" altLang="en-US" sz="1600" dirty="0" smtClean="0"/>
                        <a:t>얀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이 도입되면서 슬롯이 아닌 컨테이너 단위로 리소스를 할당</a:t>
                      </a:r>
                    </a:p>
                    <a:p>
                      <a:pPr latinLnBrk="1"/>
                      <a:r>
                        <a:rPr lang="ko-KR" altLang="en-US" sz="1600" dirty="0" err="1" smtClean="0"/>
                        <a:t>얀의</a:t>
                      </a:r>
                      <a:r>
                        <a:rPr lang="ko-KR" altLang="en-US" sz="1600" dirty="0" smtClean="0"/>
                        <a:t> 리소스 매니저는 전체 클러스터의 리소스 정보를 토대로 할당 가능한 컨테이너 개수를 계산하며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맵리듀스는</a:t>
                      </a:r>
                      <a:r>
                        <a:rPr lang="ko-KR" altLang="en-US" sz="1600" dirty="0" smtClean="0"/>
                        <a:t> 필요한 컨테이너들을 할당 받아서 </a:t>
                      </a:r>
                      <a:r>
                        <a:rPr lang="ko-KR" altLang="en-US" sz="1600" dirty="0" err="1" smtClean="0"/>
                        <a:t>맵리듀스</a:t>
                      </a:r>
                      <a:r>
                        <a:rPr lang="ko-KR" altLang="en-US" sz="1600" dirty="0" smtClean="0"/>
                        <a:t> 태스크를 실행하게 된다</a:t>
                      </a:r>
                      <a:r>
                        <a:rPr lang="en-US" altLang="ko-KR" sz="16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600" dirty="0" smtClean="0"/>
                        <a:t>컨테이너 개수와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태스크의 관계는 </a:t>
                      </a:r>
                      <a:r>
                        <a:rPr lang="en-US" altLang="ko-KR" sz="1600" dirty="0" smtClean="0"/>
                        <a:t>1:1</a:t>
                      </a:r>
                      <a:r>
                        <a:rPr lang="ko-KR" altLang="en-US" sz="1600" dirty="0" smtClean="0"/>
                        <a:t>의 관계가 아니며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맵과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ko-KR" altLang="en-US" sz="1600" dirty="0" err="1" smtClean="0"/>
                        <a:t>리듀스</a:t>
                      </a:r>
                      <a:r>
                        <a:rPr lang="ko-KR" altLang="en-US" sz="1600" dirty="0" smtClean="0"/>
                        <a:t> 태스크는 상황에 따라서 하나 이상의 컨테이너를 실행할 수도 있다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</a:tr>
              <a:tr h="633201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SPARK </a:t>
                      </a:r>
                      <a:r>
                        <a:rPr lang="ko-KR" altLang="en-US" sz="1600" dirty="0" smtClean="0"/>
                        <a:t>및 분산처리 프레임워크 지원 </a:t>
                      </a:r>
                      <a:r>
                        <a:rPr lang="en-US" altLang="ko-KR" sz="1600" dirty="0" smtClean="0"/>
                        <a:t>-  </a:t>
                      </a:r>
                      <a:r>
                        <a:rPr lang="ko-KR" altLang="en-US" sz="1600" dirty="0" err="1" smtClean="0"/>
                        <a:t>스파크는</a:t>
                      </a:r>
                      <a:r>
                        <a:rPr lang="ko-KR" altLang="en-US" sz="1600" dirty="0" smtClean="0"/>
                        <a:t> 배치 처리 작업에 있어서 </a:t>
                      </a:r>
                      <a:r>
                        <a:rPr lang="ko-KR" altLang="en-US" sz="1600" dirty="0" err="1" smtClean="0"/>
                        <a:t>맵리듀스보다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10</a:t>
                      </a:r>
                      <a:r>
                        <a:rPr lang="ko-KR" altLang="en-US" sz="1600" dirty="0" smtClean="0"/>
                        <a:t>배정도 빠르며 </a:t>
                      </a:r>
                      <a:r>
                        <a:rPr lang="ko-KR" altLang="en-US" sz="1600" dirty="0" err="1" smtClean="0"/>
                        <a:t>인메모리</a:t>
                      </a:r>
                      <a:r>
                        <a:rPr lang="ko-KR" altLang="en-US" sz="1600" dirty="0" smtClean="0"/>
                        <a:t> 분석에서 </a:t>
                      </a:r>
                      <a:r>
                        <a:rPr lang="en-US" altLang="ko-KR" sz="1600" dirty="0" smtClean="0"/>
                        <a:t>100</a:t>
                      </a:r>
                      <a:r>
                        <a:rPr lang="ko-KR" altLang="en-US" sz="1600" dirty="0" smtClean="0"/>
                        <a:t>배나 빠르다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67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Hadoop</a:t>
            </a:r>
            <a:r>
              <a:rPr lang="en-US" altLang="ko-KR" b="1" dirty="0" smtClean="0"/>
              <a:t> 2.0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42</a:t>
            </a:fld>
            <a:r>
              <a:rPr lang="en-US" smtClean="0"/>
              <a:t> -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5" y="2494081"/>
            <a:ext cx="5791200" cy="280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976" y="2151023"/>
            <a:ext cx="5767613" cy="30929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94176" y="3925824"/>
            <a:ext cx="1463040" cy="69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95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 smtClean="0">
                <a:latin typeface="+mn-ea"/>
              </a:rPr>
              <a:t>배포판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43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005048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smtClean="0">
                <a:latin typeface="+mn-ea"/>
              </a:rPr>
              <a:t>아파치 </a:t>
            </a:r>
            <a:r>
              <a:rPr lang="ko-KR" altLang="en-US" sz="2000" dirty="0" err="1">
                <a:latin typeface="+mn-ea"/>
              </a:rPr>
              <a:t>배포판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호튼웍스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클라우드데라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맵알</a:t>
            </a:r>
            <a:r>
              <a:rPr lang="en-US" altLang="ko-KR" sz="2000" dirty="0">
                <a:latin typeface="+mn-ea"/>
              </a:rPr>
              <a:t>(MAPR) </a:t>
            </a:r>
            <a:r>
              <a:rPr lang="ko-KR" altLang="en-US" sz="2000" dirty="0">
                <a:latin typeface="+mn-ea"/>
              </a:rPr>
              <a:t>등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“운영진의 생각과 여러 기업 상황에 따라 적절하게 선택해야 한다”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ko-KR" altLang="en-US" sz="20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클라우데라</a:t>
            </a:r>
            <a:r>
              <a:rPr lang="ko-KR" altLang="en-US" sz="2000" b="1" dirty="0">
                <a:latin typeface="+mn-ea"/>
              </a:rPr>
              <a:t> </a:t>
            </a:r>
          </a:p>
          <a:p>
            <a:r>
              <a:rPr lang="en-US" altLang="ko-KR" dirty="0">
                <a:latin typeface="+mn-ea"/>
              </a:rPr>
              <a:t>CDH </a:t>
            </a:r>
            <a:r>
              <a:rPr lang="ko-KR" altLang="en-US" dirty="0">
                <a:latin typeface="+mn-ea"/>
              </a:rPr>
              <a:t>관리시스템이 우월하다</a:t>
            </a:r>
          </a:p>
          <a:p>
            <a:r>
              <a:rPr lang="ko-KR" altLang="en-US" dirty="0" err="1">
                <a:latin typeface="+mn-ea"/>
              </a:rPr>
              <a:t>임팔라</a:t>
            </a:r>
            <a:r>
              <a:rPr lang="en-US" altLang="ko-KR" dirty="0">
                <a:latin typeface="+mn-ea"/>
              </a:rPr>
              <a:t>(Impala) , </a:t>
            </a:r>
            <a:r>
              <a:rPr lang="ko-KR" altLang="en-US" dirty="0" err="1">
                <a:latin typeface="+mn-ea"/>
              </a:rPr>
              <a:t>스파크</a:t>
            </a:r>
            <a:r>
              <a:rPr lang="en-US" altLang="ko-KR" dirty="0">
                <a:latin typeface="+mn-ea"/>
              </a:rPr>
              <a:t>(Spark) </a:t>
            </a:r>
            <a:r>
              <a:rPr lang="ko-KR" altLang="en-US" dirty="0">
                <a:latin typeface="+mn-ea"/>
              </a:rPr>
              <a:t>등을 전략적으로 포함</a:t>
            </a:r>
          </a:p>
          <a:p>
            <a:r>
              <a:rPr lang="ko-KR" altLang="en-US" dirty="0">
                <a:latin typeface="+mn-ea"/>
              </a:rPr>
              <a:t>관리가 중요하다고 하면 </a:t>
            </a:r>
            <a:r>
              <a:rPr lang="ko-KR" altLang="en-US" dirty="0" err="1">
                <a:latin typeface="+mn-ea"/>
              </a:rPr>
              <a:t>클라우데라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CDH</a:t>
            </a:r>
            <a:r>
              <a:rPr lang="ko-KR" altLang="en-US" dirty="0">
                <a:latin typeface="+mn-ea"/>
              </a:rPr>
              <a:t>를 사용하는 것이 권장된다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Hive, Pig </a:t>
            </a:r>
            <a:r>
              <a:rPr lang="ko-KR" altLang="en-US" dirty="0" smtClean="0">
                <a:latin typeface="+mn-ea"/>
              </a:rPr>
              <a:t>등 </a:t>
            </a:r>
            <a:r>
              <a:rPr lang="en-US" altLang="ko-KR" dirty="0" smtClean="0">
                <a:latin typeface="+mn-ea"/>
              </a:rPr>
              <a:t>Hadoop </a:t>
            </a:r>
            <a:r>
              <a:rPr lang="ko-KR" altLang="en-US" dirty="0" smtClean="0">
                <a:latin typeface="+mn-ea"/>
              </a:rPr>
              <a:t>연동 제품 패키지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동작 검증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가동 스크립트 등 유틸리티 제공</a:t>
            </a:r>
            <a:endParaRPr lang="en-US" altLang="ko-KR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호튼웍스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HDP</a:t>
            </a:r>
          </a:p>
          <a:p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 err="1">
                <a:latin typeface="+mn-ea"/>
              </a:rPr>
              <a:t>오픈소스처럼</a:t>
            </a:r>
            <a:r>
              <a:rPr lang="ko-KR" altLang="en-US" dirty="0">
                <a:latin typeface="+mn-ea"/>
              </a:rPr>
              <a:t> 사용하는 것을 중요하게 생각한다면 선택해야 할 </a:t>
            </a:r>
            <a:r>
              <a:rPr lang="ko-KR" altLang="en-US" dirty="0" err="1" smtClean="0">
                <a:latin typeface="+mn-ea"/>
              </a:rPr>
              <a:t>배포판</a:t>
            </a:r>
            <a:r>
              <a:rPr lang="ko-KR" altLang="en-US" dirty="0" smtClean="0">
                <a:latin typeface="+mn-ea"/>
              </a:rPr>
              <a:t> 버전업이 </a:t>
            </a:r>
            <a:r>
              <a:rPr lang="ko-KR" altLang="en-US" dirty="0">
                <a:latin typeface="+mn-ea"/>
              </a:rPr>
              <a:t>빠른 것이 </a:t>
            </a:r>
            <a:r>
              <a:rPr lang="ko-KR" altLang="en-US" dirty="0" smtClean="0">
                <a:latin typeface="+mn-ea"/>
              </a:rPr>
              <a:t>장점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감시계 소프트웨어를 포함해 모두 오픈 소스로 제공  </a:t>
            </a:r>
            <a:endParaRPr lang="ko-KR" altLang="en-US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+mn-ea"/>
              </a:rPr>
              <a:t>아파치 </a:t>
            </a:r>
            <a:r>
              <a:rPr lang="ko-KR" altLang="en-US" sz="2000" b="1" dirty="0" err="1">
                <a:latin typeface="+mn-ea"/>
              </a:rPr>
              <a:t>하둡</a:t>
            </a:r>
            <a:endParaRPr lang="ko-KR" altLang="en-US" sz="2000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단순하게 </a:t>
            </a:r>
            <a:r>
              <a:rPr lang="ko-KR" altLang="en-US" dirty="0" err="1">
                <a:latin typeface="+mn-ea"/>
              </a:rPr>
              <a:t>커스터마이징해서</a:t>
            </a:r>
            <a:r>
              <a:rPr lang="ko-KR" altLang="en-US" dirty="0">
                <a:latin typeface="+mn-ea"/>
              </a:rPr>
              <a:t> 사용하고자 하는 경우에 </a:t>
            </a:r>
            <a:r>
              <a:rPr lang="ko-KR" altLang="en-US" dirty="0" smtClean="0">
                <a:latin typeface="+mn-ea"/>
              </a:rPr>
              <a:t>적당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맵알</a:t>
            </a:r>
            <a:r>
              <a:rPr lang="en-US" altLang="ko-KR" sz="2000" b="1" dirty="0">
                <a:latin typeface="+mn-ea"/>
              </a:rPr>
              <a:t>(MAPR)</a:t>
            </a:r>
          </a:p>
          <a:p>
            <a:r>
              <a:rPr lang="ko-KR" altLang="en-US" dirty="0">
                <a:latin typeface="+mn-ea"/>
              </a:rPr>
              <a:t>파일시스템의 성능이 중요한 선택 </a:t>
            </a:r>
            <a:r>
              <a:rPr lang="ko-KR" altLang="en-US" dirty="0" smtClean="0">
                <a:latin typeface="+mn-ea"/>
              </a:rPr>
              <a:t>조건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b="1" dirty="0" err="1">
                <a:latin typeface="+mn-ea"/>
              </a:rPr>
              <a:t>피보탈</a:t>
            </a:r>
            <a:r>
              <a:rPr lang="en-US" altLang="ko-KR" sz="2000" b="1" dirty="0">
                <a:latin typeface="+mn-ea"/>
              </a:rPr>
              <a:t>HD</a:t>
            </a:r>
          </a:p>
          <a:p>
            <a:r>
              <a:rPr lang="en-US" altLang="ko-KR" dirty="0">
                <a:latin typeface="+mn-ea"/>
              </a:rPr>
              <a:t>EMC </a:t>
            </a:r>
            <a:r>
              <a:rPr lang="ko-KR" altLang="en-US" dirty="0" err="1">
                <a:latin typeface="+mn-ea"/>
              </a:rPr>
              <a:t>어플라이언스</a:t>
            </a:r>
            <a:r>
              <a:rPr lang="ko-KR" altLang="en-US" dirty="0">
                <a:latin typeface="+mn-ea"/>
              </a:rPr>
              <a:t> 기반으로 국내 </a:t>
            </a:r>
            <a:r>
              <a:rPr lang="ko-KR" altLang="en-US" dirty="0" err="1">
                <a:latin typeface="+mn-ea"/>
              </a:rPr>
              <a:t>딜리버리가</a:t>
            </a:r>
            <a:r>
              <a:rPr lang="ko-KR" altLang="en-US" dirty="0">
                <a:latin typeface="+mn-ea"/>
              </a:rPr>
              <a:t> 이루어져있다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 err="1">
                <a:latin typeface="+mn-ea"/>
              </a:rPr>
              <a:t>하둡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배포판</a:t>
            </a:r>
            <a:r>
              <a:rPr lang="ko-KR" altLang="en-US" dirty="0">
                <a:latin typeface="+mn-ea"/>
              </a:rPr>
              <a:t> 중에는 국내 가장 큰 </a:t>
            </a:r>
            <a:r>
              <a:rPr lang="ko-KR" altLang="en-US" dirty="0" err="1">
                <a:latin typeface="+mn-ea"/>
              </a:rPr>
              <a:t>레퍼런스를</a:t>
            </a:r>
            <a:r>
              <a:rPr lang="ko-KR" altLang="en-US" dirty="0">
                <a:latin typeface="+mn-ea"/>
              </a:rPr>
              <a:t> 다수 보유하고 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삼성반도체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</a:t>
            </a:r>
            <a:r>
              <a:rPr lang="en-US" altLang="ko-KR" dirty="0">
                <a:latin typeface="+mn-ea"/>
              </a:rPr>
              <a:t>SDI, </a:t>
            </a:r>
            <a:r>
              <a:rPr lang="ko-KR" altLang="en-US" dirty="0">
                <a:latin typeface="+mn-ea"/>
              </a:rPr>
              <a:t>삼성디스플레이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삼성전자 </a:t>
            </a:r>
            <a:r>
              <a:rPr lang="en-US" altLang="ko-KR" dirty="0">
                <a:latin typeface="+mn-ea"/>
              </a:rPr>
              <a:t>MSC </a:t>
            </a:r>
            <a:r>
              <a:rPr lang="ko-KR" altLang="en-US" dirty="0">
                <a:latin typeface="+mn-ea"/>
              </a:rPr>
              <a:t>등이 주요 구축 사이트다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632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21855" y="1234982"/>
            <a:ext cx="7023830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3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 사례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179" y="265473"/>
            <a:ext cx="10972800" cy="432000"/>
          </a:xfrm>
        </p:spPr>
        <p:txBody>
          <a:bodyPr>
            <a:normAutofit/>
          </a:bodyPr>
          <a:lstStyle/>
          <a:p>
            <a:r>
              <a:rPr lang="ko-KR" altLang="en-US" sz="2400" b="1" dirty="0" err="1">
                <a:latin typeface="+mn-ea"/>
              </a:rPr>
              <a:t>하둡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애플리케이션 이용 사례</a:t>
            </a:r>
            <a:endParaRPr lang="ko-KR" altLang="en-US" sz="24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45</a:t>
            </a:fld>
            <a:r>
              <a:rPr lang="en-US" smtClean="0"/>
              <a:t> -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545" y="1050557"/>
            <a:ext cx="111311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웹 접속 로그 </a:t>
            </a:r>
            <a:r>
              <a:rPr lang="ko-KR" altLang="en-US" sz="2000" dirty="0" smtClean="0">
                <a:latin typeface="+mn-ea"/>
              </a:rPr>
              <a:t>통계 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클릭 이력 축적 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사용자 접속 경향 분석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전문 검색용 전치 인덱스 구축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en-US" altLang="ko-KR" sz="2000" dirty="0" smtClean="0">
                <a:latin typeface="+mn-ea"/>
              </a:rPr>
              <a:t>‘</a:t>
            </a:r>
            <a:r>
              <a:rPr lang="ko-KR" altLang="en-US" sz="2000" dirty="0" smtClean="0">
                <a:latin typeface="+mn-ea"/>
              </a:rPr>
              <a:t>어떤 </a:t>
            </a:r>
            <a:r>
              <a:rPr lang="ko-KR" altLang="en-US" sz="2000" dirty="0" smtClean="0">
                <a:latin typeface="+mn-ea"/>
              </a:rPr>
              <a:t>단어가 어떤 문서에 </a:t>
            </a:r>
            <a:r>
              <a:rPr lang="ko-KR" altLang="en-US" sz="2000" dirty="0" smtClean="0">
                <a:latin typeface="+mn-ea"/>
              </a:rPr>
              <a:t>존재하는가</a:t>
            </a:r>
            <a:r>
              <a:rPr lang="en-US" altLang="ko-KR" sz="2000" dirty="0" smtClean="0">
                <a:latin typeface="+mn-ea"/>
              </a:rPr>
              <a:t>’</a:t>
            </a:r>
            <a:r>
              <a:rPr lang="ko-KR" altLang="en-US" sz="2000" dirty="0" smtClean="0">
                <a:latin typeface="+mn-ea"/>
              </a:rPr>
              <a:t>란 </a:t>
            </a:r>
            <a:r>
              <a:rPr lang="ko-KR" altLang="en-US" sz="2000" dirty="0" smtClean="0">
                <a:latin typeface="+mn-ea"/>
              </a:rPr>
              <a:t>정보를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		     </a:t>
            </a:r>
            <a:r>
              <a:rPr lang="ko-KR" altLang="en-US" sz="2000" dirty="0" smtClean="0">
                <a:latin typeface="+mn-ea"/>
              </a:rPr>
              <a:t>전치 </a:t>
            </a:r>
            <a:r>
              <a:rPr lang="ko-KR" altLang="en-US" sz="2000" dirty="0" smtClean="0">
                <a:latin typeface="+mn-ea"/>
              </a:rPr>
              <a:t>인덱스라는 형태로 색인화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통계적 기계 번역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대용량 동영상 데이터의 포맷을 변환할 경우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데이터를 작은 크기로 나누어 변환하고 변환 후에 데이터를 다시 결합하여 한 개의 파일로 만드는 처리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특정 패턴에 속하지 않는 </a:t>
            </a:r>
            <a:r>
              <a:rPr lang="ko-KR" altLang="en-US" sz="2000" dirty="0" err="1" smtClean="0">
                <a:latin typeface="+mn-ea"/>
              </a:rPr>
              <a:t>이상값을</a:t>
            </a:r>
            <a:r>
              <a:rPr lang="ko-KR" altLang="en-US" sz="2000" dirty="0" smtClean="0">
                <a:latin typeface="+mn-ea"/>
              </a:rPr>
              <a:t> 대량의 데이터에서 검출 처리 </a:t>
            </a:r>
            <a:r>
              <a:rPr lang="en-US" altLang="ko-KR" sz="2000" dirty="0" smtClean="0">
                <a:latin typeface="+mn-ea"/>
              </a:rPr>
              <a:t>– </a:t>
            </a:r>
            <a:r>
              <a:rPr lang="ko-KR" altLang="en-US" sz="2000" dirty="0" smtClean="0">
                <a:latin typeface="+mn-ea"/>
              </a:rPr>
              <a:t>비자 </a:t>
            </a:r>
            <a:r>
              <a:rPr lang="ko-KR" altLang="en-US" sz="2000" dirty="0" err="1" smtClean="0">
                <a:latin typeface="+mn-ea"/>
              </a:rPr>
              <a:t>리스크</a:t>
            </a:r>
            <a:r>
              <a:rPr lang="ko-KR" altLang="en-US" sz="2000" dirty="0" smtClean="0">
                <a:latin typeface="+mn-ea"/>
              </a:rPr>
              <a:t> 관리를 위한 </a:t>
            </a:r>
            <a:r>
              <a:rPr lang="ko-KR" altLang="en-US" sz="2000" dirty="0" err="1" smtClean="0">
                <a:latin typeface="+mn-ea"/>
              </a:rPr>
              <a:t>스코링</a:t>
            </a:r>
            <a:r>
              <a:rPr lang="ko-KR" altLang="en-US" sz="2000" dirty="0" smtClean="0">
                <a:latin typeface="+mn-ea"/>
              </a:rPr>
              <a:t> 시스템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err="1" smtClean="0">
                <a:latin typeface="+mn-ea"/>
              </a:rPr>
              <a:t>야후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스팸</a:t>
            </a:r>
            <a:r>
              <a:rPr lang="ko-KR" altLang="en-US" sz="2000" dirty="0" smtClean="0">
                <a:latin typeface="+mn-ea"/>
              </a:rPr>
              <a:t> 필터 학습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latin typeface="+mn-ea"/>
              </a:rPr>
              <a:t>일정량의 데이터를 분석하고 그 데이터에서 </a:t>
            </a:r>
            <a:r>
              <a:rPr lang="ko-KR" altLang="en-US" sz="2000" dirty="0" err="1" smtClean="0">
                <a:latin typeface="+mn-ea"/>
              </a:rPr>
              <a:t>의미있는</a:t>
            </a:r>
            <a:r>
              <a:rPr lang="ko-KR" altLang="en-US" sz="2000" dirty="0" smtClean="0">
                <a:latin typeface="+mn-ea"/>
              </a:rPr>
              <a:t> 규칙이나 경향을 끄집어 내는 처리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 – </a:t>
            </a:r>
            <a:r>
              <a:rPr lang="ko-KR" altLang="en-US" sz="2000" dirty="0" smtClean="0">
                <a:latin typeface="+mn-ea"/>
              </a:rPr>
              <a:t>음성인식이나 </a:t>
            </a:r>
            <a:r>
              <a:rPr lang="ko-KR" altLang="en-US" sz="2000" dirty="0" smtClean="0">
                <a:latin typeface="+mn-ea"/>
              </a:rPr>
              <a:t>패턴 인식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금융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증권시장의 동향분석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유전자 분석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기상 예측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교통 예측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7426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미래부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시범사업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</a:t>
            </a:r>
            <a:r>
              <a:rPr lang="ko-KR" altLang="en-US" sz="1400" dirty="0" err="1" smtClean="0">
                <a:latin typeface="+mj-ea"/>
                <a:ea typeface="+mj-ea"/>
              </a:rPr>
              <a:t>빅스터</a:t>
            </a:r>
            <a:r>
              <a:rPr lang="ko-KR" altLang="en-US" sz="1400" dirty="0" smtClean="0">
                <a:latin typeface="+mj-ea"/>
                <a:ea typeface="+mj-ea"/>
              </a:rPr>
              <a:t> 이현종 대표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endParaRPr lang="en-US" altLang="ko-KR" sz="1400" dirty="0">
              <a:latin typeface="+mj-ea"/>
              <a:ea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77855" y="1412723"/>
          <a:ext cx="11191631" cy="447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964"/>
                <a:gridCol w="2646228"/>
                <a:gridCol w="5110439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marL="112542" marR="112542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gray">
          <a:xfrm>
            <a:off x="241161" y="2471058"/>
            <a:ext cx="11656087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미국 정부의 </a:t>
            </a:r>
            <a:r>
              <a:rPr lang="ko-KR" altLang="en-US" dirty="0" err="1"/>
              <a:t>빅데이터</a:t>
            </a:r>
            <a:r>
              <a:rPr lang="ko-KR" altLang="en-US" dirty="0"/>
              <a:t> 사례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425" y="1268760"/>
            <a:ext cx="9967591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63741" y="6383989"/>
            <a:ext cx="99855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출처 </a:t>
            </a:r>
            <a:r>
              <a:rPr lang="en-US" altLang="ko-KR" sz="1400" dirty="0" smtClean="0">
                <a:latin typeface="+mj-ea"/>
                <a:ea typeface="+mj-ea"/>
              </a:rPr>
              <a:t>: NIA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03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2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3" y="1583387"/>
            <a:ext cx="42915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75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652300" y="1144476"/>
            <a:ext cx="10513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898" y="1000298"/>
            <a:ext cx="115703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비정형 데이터</a:t>
            </a:r>
            <a:r>
              <a:rPr lang="en-US" altLang="ko-KR" dirty="0"/>
              <a:t>(Unstructured-Data)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 세트가 아닌 하나의 데이터가 수집 데이터로 객체화돼 있다</a:t>
            </a:r>
            <a:r>
              <a:rPr lang="en-US" altLang="ko-KR" dirty="0"/>
              <a:t>. </a:t>
            </a:r>
            <a:r>
              <a:rPr lang="ko-KR" altLang="en-US" dirty="0"/>
              <a:t>언어 분석이 가능한 텍스트 데이터나 이미지</a:t>
            </a:r>
            <a:r>
              <a:rPr lang="en-US" altLang="ko-KR" dirty="0"/>
              <a:t>, </a:t>
            </a:r>
            <a:r>
              <a:rPr lang="ko-KR" altLang="en-US" dirty="0"/>
              <a:t>동영상 같은 멀티미디어 데이터가 대표적인 비정형 데이터다</a:t>
            </a:r>
            <a:r>
              <a:rPr lang="en-US" altLang="ko-KR" dirty="0"/>
              <a:t>. </a:t>
            </a:r>
            <a:r>
              <a:rPr lang="ko-KR" altLang="en-US" dirty="0"/>
              <a:t>웹에 존재하는 데이터의 경우 </a:t>
            </a:r>
            <a:r>
              <a:rPr lang="en-US" altLang="ko-KR" dirty="0"/>
              <a:t>html </a:t>
            </a:r>
            <a:r>
              <a:rPr lang="ko-KR" altLang="en-US" dirty="0"/>
              <a:t>형태로 존재하여 </a:t>
            </a:r>
            <a:r>
              <a:rPr lang="ko-KR" altLang="en-US" dirty="0" err="1"/>
              <a:t>반정형</a:t>
            </a:r>
            <a:r>
              <a:rPr lang="ko-KR" altLang="en-US" dirty="0"/>
              <a:t> 데이터로 구분할 수도 있지만</a:t>
            </a:r>
            <a:r>
              <a:rPr lang="en-US" altLang="ko-KR" dirty="0"/>
              <a:t>, </a:t>
            </a:r>
            <a:r>
              <a:rPr lang="ko-KR" altLang="en-US" dirty="0"/>
              <a:t>특정한 경우 텍스트 </a:t>
            </a:r>
            <a:r>
              <a:rPr lang="ko-KR" altLang="en-US" dirty="0" err="1"/>
              <a:t>마이닝을</a:t>
            </a:r>
            <a:r>
              <a:rPr lang="ko-KR" altLang="en-US" dirty="0"/>
              <a:t> 통해 데이터를 수집하는 경우도 존재하므로 명확한 구분은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이진 파일 형태</a:t>
            </a:r>
            <a:r>
              <a:rPr lang="en-US" altLang="ko-KR" u="sng" dirty="0"/>
              <a:t>: </a:t>
            </a:r>
            <a:r>
              <a:rPr lang="ko-KR" altLang="en-US" u="sng" dirty="0"/>
              <a:t>동영상</a:t>
            </a:r>
            <a:r>
              <a:rPr lang="en-US" altLang="ko-KR" u="sng" dirty="0"/>
              <a:t>, </a:t>
            </a:r>
            <a:r>
              <a:rPr lang="ko-KR" altLang="en-US" u="sng" dirty="0"/>
              <a:t>이미지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u="sng" dirty="0"/>
              <a:t>스크립트 파일 형태</a:t>
            </a:r>
            <a:r>
              <a:rPr lang="en-US" altLang="ko-KR" u="sng" dirty="0"/>
              <a:t>: </a:t>
            </a:r>
            <a:r>
              <a:rPr lang="ko-KR" altLang="en-US" u="sng" dirty="0" err="1"/>
              <a:t>소셜</a:t>
            </a:r>
            <a:r>
              <a:rPr lang="ko-KR" altLang="en-US" u="sng" dirty="0"/>
              <a:t> 데이터의 </a:t>
            </a:r>
            <a:r>
              <a:rPr lang="ko-KR" altLang="en-US" u="sng" dirty="0" smtClean="0"/>
              <a:t>텍스트</a:t>
            </a:r>
            <a:endParaRPr lang="en-US" altLang="ko-KR" u="sng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이진 파일 형태의 데이터일 때</a:t>
            </a:r>
            <a:r>
              <a:rPr lang="en-US" altLang="ko-KR" dirty="0"/>
              <a:t>, </a:t>
            </a:r>
            <a:r>
              <a:rPr lang="ko-KR" altLang="en-US" dirty="0"/>
              <a:t>데이터를 탐색하는 방법은 데이터의 종류별로 응용소프트웨어를 이용하여 탐색한다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동영상</a:t>
            </a:r>
            <a:r>
              <a:rPr lang="en-US" altLang="ko-KR" dirty="0"/>
              <a:t>: </a:t>
            </a:r>
            <a:r>
              <a:rPr lang="ko-KR" altLang="en-US" dirty="0"/>
              <a:t>동영상 플레이어 </a:t>
            </a:r>
            <a:r>
              <a:rPr lang="en-US" altLang="ko-KR" dirty="0"/>
              <a:t>(</a:t>
            </a:r>
            <a:r>
              <a:rPr lang="ko-KR" altLang="en-US" dirty="0"/>
              <a:t>스크립트 파일 형태일 경우 데이터를 </a:t>
            </a:r>
            <a:r>
              <a:rPr lang="ko-KR" altLang="en-US" dirty="0" err="1"/>
              <a:t>파싱해</a:t>
            </a:r>
            <a:r>
              <a:rPr lang="ko-KR" altLang="en-US" dirty="0"/>
              <a:t> 처리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ko-KR" altLang="en-US" dirty="0"/>
              <a:t> 혹은 파일일 경우 파일을 데이터 형태로 </a:t>
            </a:r>
            <a:r>
              <a:rPr lang="ko-KR" altLang="en-US" dirty="0" err="1"/>
              <a:t>파싱해야</a:t>
            </a:r>
            <a:r>
              <a:rPr lang="ko-KR" altLang="en-US" dirty="0"/>
              <a:t> 하기 때문에 수집 데이터 처리가 어렵다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텍스트나 파일을 </a:t>
            </a:r>
            <a:r>
              <a:rPr lang="ko-KR" altLang="en-US" dirty="0" err="1"/>
              <a:t>파싱해</a:t>
            </a:r>
            <a:r>
              <a:rPr lang="ko-KR" altLang="en-US" dirty="0"/>
              <a:t> 메타구조를 갖는 데이터의 </a:t>
            </a:r>
            <a:r>
              <a:rPr lang="ko-KR" altLang="en-US" dirty="0" err="1"/>
              <a:t>셋형태로</a:t>
            </a:r>
            <a:r>
              <a:rPr lang="ko-KR" altLang="en-US" dirty="0"/>
              <a:t> 바꾸고 정형 데이터 형태의 구조로 만들 수 있도록 아키텍처 구조를 수정해야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수집주체에 의해 데이터에 대한 분석이 선행되었기 때문에 목적론적 데이터 특징이 가장 잘 나타나는 데이터이다</a:t>
            </a:r>
            <a:r>
              <a:rPr lang="en-US" altLang="ko-KR" dirty="0"/>
              <a:t>. </a:t>
            </a:r>
            <a:r>
              <a:rPr lang="ko-KR" altLang="en-US" dirty="0"/>
              <a:t>그렇기 때문에 일단 수집이 가능하면 수집주체에게는 가장 높은 잠재적 가치를 제공한다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8492" y="2356293"/>
            <a:ext cx="83242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빅데이터</a:t>
            </a:r>
            <a:r>
              <a:rPr lang="ko-KR" altLang="en-US" dirty="0"/>
              <a:t> 비즈니스 모델</a:t>
            </a:r>
            <a:r>
              <a:rPr lang="en-US" altLang="ko-KR" dirty="0"/>
              <a:t>(</a:t>
            </a:r>
            <a:r>
              <a:rPr lang="ko-KR" altLang="en-US" dirty="0"/>
              <a:t>단계별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sp>
        <p:nvSpPr>
          <p:cNvPr id="10" name="오각형 9"/>
          <p:cNvSpPr/>
          <p:nvPr/>
        </p:nvSpPr>
        <p:spPr bwMode="gray">
          <a:xfrm>
            <a:off x="9166501" y="1613942"/>
            <a:ext cx="219132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54906" y="4892646"/>
            <a:ext cx="6234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오각형 13"/>
          <p:cNvSpPr/>
          <p:nvPr/>
        </p:nvSpPr>
        <p:spPr bwMode="gray">
          <a:xfrm>
            <a:off x="7116637" y="2485579"/>
            <a:ext cx="2191326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755699" y="4924462"/>
            <a:ext cx="217491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2815943" y="4069416"/>
            <a:ext cx="219132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5013183" y="3312893"/>
            <a:ext cx="2191326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 err="1"/>
              <a:t>수퍼컴퓨터의</a:t>
            </a:r>
            <a:r>
              <a:rPr lang="ko-KR" altLang="en-US" dirty="0"/>
              <a:t> 용도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0924" y="1354789"/>
            <a:ext cx="1170853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6985187" y="1850559"/>
            <a:ext cx="2219118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968759" y="2933175"/>
            <a:ext cx="2219118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6968763" y="4019595"/>
            <a:ext cx="2219118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488" y="3107385"/>
            <a:ext cx="117085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5238540" y="1230086"/>
            <a:ext cx="5761055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금융 분야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aphicFrame>
        <p:nvGraphicFramePr>
          <p:cNvPr id="8" name="Group 8"/>
          <p:cNvGraphicFramePr>
            <a:graphicFrameLocks noGrp="1"/>
          </p:cNvGraphicFramePr>
          <p:nvPr/>
        </p:nvGraphicFramePr>
        <p:xfrm>
          <a:off x="379326" y="1239621"/>
          <a:ext cx="11450933" cy="5201647"/>
        </p:xfrm>
        <a:graphic>
          <a:graphicData uri="http://schemas.openxmlformats.org/drawingml/2006/table">
            <a:tbl>
              <a:tblPr/>
              <a:tblGrid>
                <a:gridCol w="2198197"/>
                <a:gridCol w="9252736"/>
              </a:tblGrid>
              <a:tr h="246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영역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tima" pitchFamily="2" charset="2"/>
                          <a:ea typeface="가는각진제목체" pitchFamily="18" charset="-127"/>
                        </a:rPr>
                        <a:t>주요 내용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tima" pitchFamily="2" charset="2"/>
                        <a:ea typeface="가는각진제목체" pitchFamily="18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10015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신규상품 및 서비스 개발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성향 파악 후 상품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서비스에 반영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BoA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자영업자 대상 자금관리 지원 상품인 캐쉬프로 온라인의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모바일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버전 개발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SNS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분석을 통해 고객 성향을 파악하여 반영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로이드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은행은 고객의 계좌 조회 시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단순 잔액 뿐 아니라 평소 계좌 이용 성향을 반영해 예상 잔액을 표시해주는 서비스를 제공할 계획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여러 금융기관에 흩어진 대량의 금융거래 정보를 통합 분석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관리하는 신규 사업모델도 등장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. 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타겟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마케팅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신규 고객 발굴 및 고객별 실시간 맞춤형 상품 추천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신용카드결제 사업자인 비자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아멕스는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고객의 결제 위치 및 시점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구입 품목을 실시간으로 파악하고 구매 이력 및 성향을 감안해 주유소에서 결제를 마치면 인근 카페의 쿠폰을 발송하는 등 실시간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타켓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마케팅을 실시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일본 도쿄해상화재보험은 통신사인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NTT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도코모와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제휴해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GPS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정보를 기반으로 고객이 스키장이나 골프장 도착 시 목적에 맞는 보험 안내 메일발송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투자관리 및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트레이딩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단기투자 포트폴리오 최적화 및 알고리즘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회사들은 시장 상황에 대한 데이터 수집 및 분석 주기를 단축해 알고리즘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트레이딩의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예측 정확도와 수익률 향상 도모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영국의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헤지펀드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전문 투자기관인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DCM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캐피털은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트위터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게시글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분석을 통해 금융 시장 상황을 판단하고 투자 방향에 반영했으며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통해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2012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년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분기에만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7%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이상의 수익 성장률을 기록했다고 발표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52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사기부정 방지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및 내부 직원의 부정 검출 능력 향상으로 손실 방지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미국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위의 금융지주사인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BB&amp;T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는 자금세탁 추적을 위해 분산거래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송금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현금거래 등 다양한 거래 내역을 분석해 최대 수개월씩 걸리던 자금세탁 추적 작업을 하루 단위 작업으로 단축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미승인거래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등 직원 비리에 따른 손실 방지를 위해 인터넷 사용 데이터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이메일전화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기록을 분석하는 등 사내감찰 업무에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활용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고객 서비스 강화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이탈 방지 및 로열티 강화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방문빈도가 높은 레스토랑의 쿠폰을 발송하는 등 고객별 맞춤 서비스를 제공하고 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이를 위한 데이터 분석 전문 직원을 아시아 지역에만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250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명 이상 배치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46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신규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수익원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창출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결과의 판매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타사와 전략적 제휴 통한 데이터 공유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·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JP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모건은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신용카드 사업을 통해 축적된 고객의 거래 내역 등 내부 데이터와 미국의 경제지표 통계 등 외부 데이터를 통합해 소비 동향 분석 보고서를 작성했으며 이를 은행 고객에게 판매</a:t>
                      </a:r>
                    </a:p>
                    <a:p>
                      <a:pPr marL="857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씨티그룹은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글로벌 데이터베이스를 통해 통합된 고객 거래 정보를 스페인의 의류회사와 공유하기로 했으며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의류회사는 공유된 데이터를 활용해 생산시설 및 판매매장 위치 계획 수립 등에 활용할 계획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국내외 </a:t>
            </a:r>
            <a:r>
              <a:rPr lang="ko-KR" altLang="en-US" dirty="0" err="1"/>
              <a:t>금용회사</a:t>
            </a:r>
            <a:r>
              <a:rPr lang="ko-KR" altLang="en-US" dirty="0"/>
              <a:t> </a:t>
            </a:r>
            <a:r>
              <a:rPr lang="ko-KR" altLang="en-US" dirty="0" err="1"/>
              <a:t>빅데이터</a:t>
            </a:r>
            <a:r>
              <a:rPr lang="ko-KR" altLang="en-US" dirty="0"/>
              <a:t> 활용 사례</a:t>
            </a:r>
          </a:p>
        </p:txBody>
      </p:sp>
      <p:graphicFrame>
        <p:nvGraphicFramePr>
          <p:cNvPr id="8" name="Group 74"/>
          <p:cNvGraphicFramePr>
            <a:graphicFrameLocks noGrp="1"/>
          </p:cNvGraphicFramePr>
          <p:nvPr/>
        </p:nvGraphicFramePr>
        <p:xfrm>
          <a:off x="375140" y="1415209"/>
          <a:ext cx="11414927" cy="4919665"/>
        </p:xfrm>
        <a:graphic>
          <a:graphicData uri="http://schemas.openxmlformats.org/drawingml/2006/table">
            <a:tbl>
              <a:tblPr/>
              <a:tblGrid>
                <a:gridCol w="3028801"/>
                <a:gridCol w="8386126"/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회사명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주요 내용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SC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개별고객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타겟팅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마케팅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/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맞춤형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RM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세일즈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정보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IBK/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국민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우리은행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고객 감성분석을 통한 기업평판 파악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현대해상화재보험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분석 솔루션을 활용하여 보험사기 적발 및 예방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삼성화재보험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솔루션을 활용하여 보험사기 고위험군 분석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알리안츠생명보험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시스템을 활용하여 영업성과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한화생명보험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사내외의 빅데이터를 활용하여 보험사기 적발률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신한카드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신상품을 성공적으로 출시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KB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 기반의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현대카드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리포트 공개 및 카드 이용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씨티그룹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시스템을 활용하여 대출 심사 정확도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BoA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분석시스템을 활용하여 수익성 및 업무효율 제고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BB&amp;T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자금 세탁 추적에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JP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모건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부동산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시가 산정에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중국 광파은행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사내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빅데이터를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신용리스크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관리에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어수어런트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솔루션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분석 정보를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CRM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에 활용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프로그레시브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빅데이터에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기반을 둔 자동차 보험료 산정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AMEX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위치 기반 정보를 활용한 고객 서비스 제공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제스트파이낸스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빅데이터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기반의 고객 신용평가 모델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더웬트캐피탈</a:t>
                      </a: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 SNS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상 투자심리를 활용한 투자펀드 개발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9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보험회사 사례</a:t>
            </a:r>
          </a:p>
        </p:txBody>
      </p:sp>
      <p:sp>
        <p:nvSpPr>
          <p:cNvPr id="8" name="직사각형 52"/>
          <p:cNvSpPr/>
          <p:nvPr/>
        </p:nvSpPr>
        <p:spPr>
          <a:xfrm>
            <a:off x="404447" y="1314206"/>
            <a:ext cx="2780322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9" name="직사각형 52"/>
          <p:cNvSpPr/>
          <p:nvPr/>
        </p:nvSpPr>
        <p:spPr>
          <a:xfrm>
            <a:off x="3272694" y="132373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0" name="직사각형 52"/>
          <p:cNvSpPr/>
          <p:nvPr/>
        </p:nvSpPr>
        <p:spPr>
          <a:xfrm>
            <a:off x="6121401" y="1331668"/>
            <a:ext cx="2780322" cy="516415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1" name="직사각형 52"/>
          <p:cNvSpPr/>
          <p:nvPr/>
        </p:nvSpPr>
        <p:spPr>
          <a:xfrm>
            <a:off x="8989648" y="1342781"/>
            <a:ext cx="2778369" cy="51641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5738" indent="-185738" algn="ctr">
              <a:defRPr/>
            </a:pPr>
            <a:endParaRPr lang="ko-KR" altLang="en-US" sz="1300" dirty="0">
              <a:solidFill>
                <a:schemeClr val="tx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137695" y="1380879"/>
            <a:ext cx="176962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현대해상화재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26956"/>
            <a:ext cx="2760784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보험사기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 및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예방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보험사기청구 건수가 연간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30%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씩 증가하고 있으나 청구심사 인력이 부족하고 기존 자료 분석만으로는 보험사기 적발이 어려워짐에 따라 국내 최초로 사기범죄 적발 및 예방을 위한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분석 솔루션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(FDS)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을 도입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. 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사고접수 시 자동으로 사건의 사기 위험도 정도를 보상 담당자에게 전달하여 보험사기 여부 판단 및 처리를 지원</a:t>
            </a: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본사에 청구된 보험금 지급 청구가 요주의 사고로 추정될 경우 보험심사 담당자에게 ‘주의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(Warning)’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신호를 보내 심사 담당자가 보험사기 여부를 즉시 조사케 함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적용 후 전체 사기 사건의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25%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분석을 통해 적발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4095262" y="1380879"/>
            <a:ext cx="145142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삼성화재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직사각형 17"/>
          <p:cNvSpPr>
            <a:spLocks noChangeArrowheads="1"/>
          </p:cNvSpPr>
          <p:nvPr/>
        </p:nvSpPr>
        <p:spPr bwMode="auto">
          <a:xfrm>
            <a:off x="3247293" y="1749180"/>
            <a:ext cx="2848708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솔루션으로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보험사기 고위험군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분석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보험계약이나 보험관련 정보 등 방대한 데이터를 활용해 도덕적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해이사고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및 고위험군 사고를 분석하는 시스템인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개발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토대로 접수된 사고의 위험도를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스코어링한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후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일정 점수 이상의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건에 대해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보험사기 의심 건으로 추정하여 즉시 조사에 착수</a:t>
            </a:r>
          </a:p>
          <a:p>
            <a:pPr algn="just">
              <a:buFont typeface="굴림" pitchFamily="50" charset="-127"/>
              <a:buAutoNum type="arabicParenR"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buFont typeface="굴림" pitchFamily="50" charset="-127"/>
              <a:buAutoNum type="arabicParenR"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IFDS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는 단순 사고뿐만 아니라 도난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음주 등과 관련한 보험사기도 적발이 가능</a:t>
            </a:r>
          </a:p>
          <a:p>
            <a:pPr>
              <a:buFont typeface="굴림" pitchFamily="50" charset="-127"/>
              <a:buNone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6813896" y="1385641"/>
            <a:ext cx="1948263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알리안츠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152662" y="1739657"/>
            <a:ext cx="2749061" cy="367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기반 </a:t>
            </a:r>
            <a:r>
              <a:rPr lang="en-US" altLang="ko-KR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CRM 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시스템을 활용하여 영업성과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기존에는 자사 고객들을 대상으로 추가 보험상품을 권유하거나 각종 이벤트를 통해 잠재 고객 정보를 수집한 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이를 바탕으로 신규 상품을 판매하는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CRM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방식을 통해 월평균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7,000~1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만명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정도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약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0.8%)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의 추가 계약성사</a:t>
            </a:r>
            <a:endParaRPr lang="en-US" altLang="ko-KR" sz="11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축적한 고객 정보를 보다 정교하게 분석할 수 있는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기반의 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DW &amp; CRM 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시스템’을 도입하여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추가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신규 가입’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, ‘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기존 고객 계약 이탈 방지’등 </a:t>
            </a:r>
            <a:r>
              <a:rPr lang="en-US" altLang="ko-KR" sz="1100" b="0" dirty="0">
                <a:latin typeface="굴림체" pitchFamily="49" charset="-127"/>
                <a:ea typeface="굴림체" pitchFamily="49" charset="-127"/>
              </a:rPr>
              <a:t>3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가지 예측 모델로 고객 유형 세분화 및 타깃 </a:t>
            </a:r>
            <a:r>
              <a:rPr lang="ko-KR" altLang="en-US" sz="1100" b="0" dirty="0" err="1">
                <a:latin typeface="굴림체" pitchFamily="49" charset="-127"/>
                <a:ea typeface="굴림체" pitchFamily="49" charset="-127"/>
              </a:rPr>
              <a:t>설정후</a:t>
            </a:r>
            <a:r>
              <a:rPr lang="ko-KR" altLang="en-US" sz="1100" b="0" dirty="0">
                <a:latin typeface="굴림체" pitchFamily="49" charset="-127"/>
                <a:ea typeface="굴림체" pitchFamily="49" charset="-127"/>
              </a:rPr>
              <a:t> 영업 수행</a:t>
            </a:r>
          </a:p>
          <a:p>
            <a:pPr algn="just">
              <a:defRPr/>
            </a:pP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추가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가입률이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3~5%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까지 상승했고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상위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는 종전 대비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4~5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배의 </a:t>
            </a:r>
            <a:r>
              <a:rPr lang="ko-KR" altLang="en-US" sz="1100" dirty="0" err="1">
                <a:latin typeface="굴림체" pitchFamily="49" charset="-127"/>
                <a:ea typeface="굴림체" pitchFamily="49" charset="-127"/>
              </a:rPr>
              <a:t>가입률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 증가를 기록했으며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고객 이탈 방지 모델을 통해서는 </a:t>
            </a:r>
            <a:r>
              <a:rPr lang="en-US" altLang="ko-KR" sz="1100" dirty="0">
                <a:latin typeface="굴림체" pitchFamily="49" charset="-127"/>
                <a:ea typeface="굴림체" pitchFamily="49" charset="-127"/>
              </a:rPr>
              <a:t>120~150%</a:t>
            </a:r>
            <a:r>
              <a:rPr lang="ko-KR" altLang="en-US" sz="1100" dirty="0">
                <a:latin typeface="굴림체" pitchFamily="49" charset="-127"/>
                <a:ea typeface="굴림체" pitchFamily="49" charset="-127"/>
              </a:rPr>
              <a:t>의 효과를 거둠</a:t>
            </a:r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9843478" y="1382466"/>
            <a:ext cx="1772417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한화</a:t>
            </a:r>
            <a:r>
              <a:rPr lang="en-US" altLang="ko-KR" sz="1300" b="1" dirty="0">
                <a:latin typeface="+mj-ea"/>
                <a:ea typeface="+mj-ea"/>
              </a:rPr>
              <a:t> </a:t>
            </a:r>
            <a:r>
              <a:rPr lang="ko-KR" altLang="en-US" sz="1300" b="1" dirty="0">
                <a:latin typeface="+mj-ea"/>
                <a:ea typeface="+mj-ea"/>
              </a:rPr>
              <a:t>생명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6892" y="1733307"/>
            <a:ext cx="283112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사내외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활용하여 보험사기 </a:t>
            </a:r>
            <a:r>
              <a:rPr lang="ko-KR" altLang="en-US" sz="12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적발률</a:t>
            </a:r>
            <a:r>
              <a:rPr lang="ko-KR" altLang="en-US" sz="12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200" b="1" dirty="0" smtClean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제고</a:t>
            </a:r>
            <a:endParaRPr lang="ko-KR" altLang="en-US" sz="1200" dirty="0">
              <a:solidFill>
                <a:srgbClr val="0000FF"/>
              </a:solidFill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자사의 보험계약 데이터뿐만 아니라 보험개발원과 보험협회 등의 정보를 활용해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생보사와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손보사 전체 계약을 토대로 세부적인 항목들을 평가하는 통계 프로그램인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‘H-CESS’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를 </a:t>
            </a:r>
            <a:r>
              <a:rPr lang="ko-KR" altLang="en-US" sz="1200" b="0" dirty="0" smtClean="0">
                <a:latin typeface="굴림체" pitchFamily="49" charset="-127"/>
                <a:ea typeface="굴림체" pitchFamily="49" charset="-127"/>
              </a:rPr>
              <a:t>운영</a:t>
            </a: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이전에는 사고보험금을 심사할 때 심사자의 주관적인 판단이나 자사 데이터에만 의존해 허위 또는 부당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청구건을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걸러내는 데 한계가 있었으나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 프로그램은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700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여개가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넘는 평가항목을 단 몇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초만에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점수화해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정밀조사건을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선별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-&gt;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시스템 도입 후</a:t>
            </a:r>
            <a:r>
              <a:rPr lang="en-US" altLang="ko-KR" sz="120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다양한 </a:t>
            </a:r>
            <a:r>
              <a:rPr lang="ko-KR" altLang="en-US" sz="1200" dirty="0" err="1">
                <a:latin typeface="굴림체" pitchFamily="49" charset="-127"/>
                <a:ea typeface="굴림체" pitchFamily="49" charset="-127"/>
              </a:rPr>
              <a:t>보험사기건을</a:t>
            </a:r>
            <a:r>
              <a:rPr lang="ko-KR" altLang="en-US" sz="1200" dirty="0">
                <a:latin typeface="굴림체" pitchFamily="49" charset="-127"/>
                <a:ea typeface="굴림체" pitchFamily="49" charset="-127"/>
              </a:rPr>
              <a:t> 조기에 발견</a:t>
            </a:r>
          </a:p>
        </p:txBody>
      </p:sp>
    </p:spTree>
    <p:extLst>
      <p:ext uri="{BB962C8B-B14F-4D97-AF65-F5344CB8AC3E}">
        <p14:creationId xmlns:p14="http://schemas.microsoft.com/office/powerpoint/2010/main" val="1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카드회사 사례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46865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굴림체" pitchFamily="49" charset="-127"/>
                <a:ea typeface="굴림체" pitchFamily="49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1738924" y="1413539"/>
            <a:ext cx="126218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err="1">
                <a:latin typeface="+mj-ea"/>
                <a:ea typeface="+mj-ea"/>
              </a:rPr>
              <a:t>신한카드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3986" y="1762790"/>
            <a:ext cx="3698630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신상품을 성공적으로 출시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/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신상품인 ‘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큐브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’ 출시 前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신한카드는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2,200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만 고객의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빅데이터를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분석하여 할인점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병원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대중교통 등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서비스별로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적정한 수준의 연회비를 산출</a:t>
            </a:r>
          </a:p>
          <a:p>
            <a:pPr marL="174625" indent="-174625" algn="just"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-&gt;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상품 출시 이후 한 달 동안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4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만 </a:t>
            </a:r>
            <a:r>
              <a:rPr lang="en-US" altLang="ko-KR" sz="1300" dirty="0">
                <a:latin typeface="굴림체" pitchFamily="49" charset="-127"/>
                <a:ea typeface="굴림체" pitchFamily="49" charset="-127"/>
              </a:rPr>
              <a:t>6,000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장의 신규 카드 발급에 성공</a:t>
            </a:r>
          </a:p>
          <a:p>
            <a:pPr algn="just">
              <a:buFont typeface="굴림" pitchFamily="50" charset="-127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이용자들의 결제정보를 분석해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신한 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월렛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에서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메뉴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가격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주차정보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이용시간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심지어 금연 여부까지 알려줘 고객의 편의성을 대폭 제고</a:t>
            </a:r>
          </a:p>
          <a:p>
            <a:pPr algn="just">
              <a:buFont typeface="굴림" pitchFamily="50" charset="-127"/>
              <a:buAutoNum type="arabicParenR" startAt="2"/>
              <a:defRPr/>
            </a:pPr>
            <a:endParaRPr lang="en-US" altLang="ko-KR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굴림" pitchFamily="50" charset="-127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향후 전국 주요 상권의 음식점 매출과 카드 이용정보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고객 선호도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이용빈도 등을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집약해 고객 입맛에 맞는 정보를 지속적으로 제공할 계획</a:t>
            </a: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5756031" y="1413539"/>
            <a:ext cx="131800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latin typeface="+mj-ea"/>
                <a:ea typeface="+mj-ea"/>
              </a:rPr>
              <a:t>KB</a:t>
            </a:r>
            <a:r>
              <a:rPr lang="ko-KR" altLang="en-US" sz="1300" b="1" dirty="0">
                <a:latin typeface="+mj-ea"/>
                <a:ea typeface="+mj-ea"/>
              </a:rPr>
              <a:t>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9471965" y="1413539"/>
            <a:ext cx="1460639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latin typeface="+mj-ea"/>
                <a:ea typeface="+mj-ea"/>
              </a:rPr>
              <a:t>현대카드</a:t>
            </a:r>
            <a:endParaRPr lang="en-US" altLang="ko-KR" sz="1300" b="1" dirty="0">
              <a:latin typeface="+mj-ea"/>
              <a:ea typeface="+mj-ea"/>
            </a:endParaRPr>
          </a:p>
        </p:txBody>
      </p:sp>
      <p:sp>
        <p:nvSpPr>
          <p:cNvPr id="17" name="직사각형 7"/>
          <p:cNvSpPr>
            <a:spLocks noChangeArrowheads="1"/>
          </p:cNvSpPr>
          <p:nvPr/>
        </p:nvSpPr>
        <p:spPr bwMode="auto">
          <a:xfrm>
            <a:off x="4501662" y="1765965"/>
            <a:ext cx="3366478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기반의 카드 이용 서비스 제공</a:t>
            </a:r>
          </a:p>
          <a:p>
            <a:endParaRPr lang="en-US" altLang="ko-KR" sz="1200" dirty="0">
              <a:latin typeface="굴림체" pitchFamily="49" charset="-127"/>
              <a:ea typeface="굴림체" pitchFamily="49" charset="-127"/>
            </a:endParaRPr>
          </a:p>
          <a:p>
            <a:pPr algn="just"/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카드</a:t>
            </a:r>
            <a:r>
              <a:rPr lang="ko-KR" altLang="en-US" sz="13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고객들의 행동 패턴을 분석하여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혜택가맹점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’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앱을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통해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맛집의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고객 </a:t>
            </a:r>
            <a:r>
              <a:rPr lang="ko-KR" altLang="en-US" sz="1300" b="0" dirty="0" err="1" smtClean="0">
                <a:latin typeface="굴림체" pitchFamily="49" charset="-127"/>
                <a:ea typeface="굴림체" pitchFamily="49" charset="-127"/>
              </a:rPr>
              <a:t>재방문율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성별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·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연령별 이용객 분포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시간대별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이용 비율 등의 정보 제공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57662" y="1772314"/>
            <a:ext cx="3710354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 err="1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1" dirty="0">
                <a:solidFill>
                  <a:srgbClr val="0000FF"/>
                </a:solidFill>
                <a:latin typeface="굴림체" pitchFamily="49" charset="-127"/>
                <a:ea typeface="굴림체" pitchFamily="49" charset="-127"/>
              </a:rPr>
              <a:t> 분석 리포트 공개 및 카드 이용 서비스 제공</a:t>
            </a:r>
          </a:p>
          <a:p>
            <a:pPr>
              <a:defRPr/>
            </a:pP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자사의 카드결제 정보를 활용해 소비자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트렌드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및 경기 변동 상황을 분석해주는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현대카드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X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리포트를 공개하여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단순 업종별 매출 비교를 넘어 주제 분야를 집중 분석해 자영업자에게 실제 유용한 정보를 제공</a:t>
            </a:r>
          </a:p>
          <a:p>
            <a:pPr marL="228600" indent="-228600" algn="just">
              <a:buFont typeface="+mj-lt"/>
              <a:buAutoNum type="arabicParenR"/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228600" indent="-228600" algn="just">
              <a:buFont typeface="+mj-lt"/>
              <a:buAutoNum type="arabicParenR"/>
              <a:defRPr/>
            </a:pP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기반의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마이 비즈니스 사업지원서비스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'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를 통해 상권분석과 추천상권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점포임대지식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상권가이드 등을 제공하여 자영업자들로부터 큰 호응을 얻음</a:t>
            </a:r>
          </a:p>
        </p:txBody>
      </p:sp>
    </p:spTree>
    <p:extLst>
      <p:ext uri="{BB962C8B-B14F-4D97-AF65-F5344CB8AC3E}">
        <p14:creationId xmlns:p14="http://schemas.microsoft.com/office/powerpoint/2010/main" val="20414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4. </a:t>
            </a:r>
            <a:r>
              <a:rPr lang="ko-KR" altLang="en-US" b="1" dirty="0" err="1"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b="1" dirty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b="1" dirty="0" smtClean="0">
                <a:latin typeface="+mn-ea"/>
                <a:ea typeface="+mn-ea"/>
                <a:cs typeface="JBold" pitchFamily="18" charset="-127"/>
              </a:rPr>
              <a:t>비즈니스</a:t>
            </a:r>
            <a:r>
              <a:rPr lang="ko-KR" altLang="ko-KR" b="1" dirty="0">
                <a:latin typeface="+mn-ea"/>
                <a:ea typeface="+mn-ea"/>
                <a:cs typeface="JBold" pitchFamily="18" charset="-127"/>
              </a:rPr>
              <a:t/>
            </a:r>
            <a:br>
              <a:rPr lang="ko-KR" altLang="ko-KR" b="1" dirty="0">
                <a:latin typeface="+mn-ea"/>
                <a:ea typeface="+mn-ea"/>
                <a:cs typeface="JBold" pitchFamily="18" charset="-127"/>
              </a:rPr>
            </a:b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내용 개체 틀 7"/>
          <p:cNvSpPr txBox="1">
            <a:spLocks/>
          </p:cNvSpPr>
          <p:nvPr/>
        </p:nvSpPr>
        <p:spPr bwMode="auto">
          <a:xfrm>
            <a:off x="652300" y="884593"/>
            <a:ext cx="80286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dirty="0"/>
              <a:t>국내 우체국 사례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 </a:t>
            </a:r>
            <a:endParaRPr lang="ko-KR" altLang="en-US" dirty="0"/>
          </a:p>
        </p:txBody>
      </p:sp>
      <p:grpSp>
        <p:nvGrpSpPr>
          <p:cNvPr id="8" name="그룹 1"/>
          <p:cNvGrpSpPr>
            <a:grpSpLocks/>
          </p:cNvGrpSpPr>
          <p:nvPr/>
        </p:nvGrpSpPr>
        <p:grpSpPr bwMode="auto">
          <a:xfrm>
            <a:off x="404447" y="1357751"/>
            <a:ext cx="11363569" cy="5162793"/>
            <a:chOff x="329268" y="1988840"/>
            <a:chExt cx="6902651" cy="4626662"/>
          </a:xfrm>
        </p:grpSpPr>
        <p:sp>
          <p:nvSpPr>
            <p:cNvPr id="9" name="직사각형 52"/>
            <p:cNvSpPr/>
            <p:nvPr/>
          </p:nvSpPr>
          <p:spPr>
            <a:xfrm>
              <a:off x="329268" y="1988840"/>
              <a:ext cx="2258553" cy="460919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0" name="직사각형 52"/>
            <p:cNvSpPr/>
            <p:nvPr/>
          </p:nvSpPr>
          <p:spPr>
            <a:xfrm>
              <a:off x="2659031" y="1999954"/>
              <a:ext cx="2258553" cy="4607609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  <p:sp>
          <p:nvSpPr>
            <p:cNvPr id="11" name="직사각형 52"/>
            <p:cNvSpPr/>
            <p:nvPr/>
          </p:nvSpPr>
          <p:spPr>
            <a:xfrm>
              <a:off x="4973366" y="2006305"/>
              <a:ext cx="2258553" cy="460919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85738" indent="-185738" algn="ctr">
                <a:defRPr/>
              </a:pPr>
              <a:endParaRPr lang="ko-KR" altLang="en-US" sz="1300" dirty="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</a:endParaRPr>
            </a:p>
          </p:txBody>
        </p:sp>
      </p:grpSp>
      <p:sp>
        <p:nvSpPr>
          <p:cNvPr id="12" name="Rectangle 29"/>
          <p:cNvSpPr>
            <a:spLocks noChangeArrowheads="1"/>
          </p:cNvSpPr>
          <p:nvPr/>
        </p:nvSpPr>
        <p:spPr bwMode="auto">
          <a:xfrm>
            <a:off x="634721" y="1424425"/>
            <a:ext cx="3478405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 우체국 금융상품 개발</a:t>
            </a:r>
            <a:endParaRPr lang="en-US" altLang="ko-KR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4260778" y="1424425"/>
            <a:ext cx="4019062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쇼핑기호분석을 </a:t>
            </a: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통한 상품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연계 서비스</a:t>
            </a:r>
            <a:endParaRPr lang="ko-KR" altLang="en-US" sz="13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8141396" y="1424425"/>
            <a:ext cx="3782646" cy="2923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 dirty="0">
                <a:solidFill>
                  <a:srgbClr val="0000FF"/>
                </a:solidFill>
                <a:latin typeface="+mj-ea"/>
                <a:ea typeface="+mj-ea"/>
              </a:rPr>
              <a:t>고객 맞춤형 우체국 보험 상담 </a:t>
            </a:r>
            <a:r>
              <a:rPr lang="ko-KR" altLang="en-US" sz="1300" b="1" dirty="0" smtClean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endParaRPr lang="en-US" altLang="ko-KR" sz="1300" u="sng" dirty="0">
              <a:solidFill>
                <a:srgbClr val="0000FF"/>
              </a:solidFill>
              <a:ea typeface="가는각진제목체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2954" y="1791137"/>
            <a:ext cx="3659554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인터넷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스마트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이용시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개인 금융 거래내역을 분석하여 가장 최적의 금융상품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적금 만기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정기예금 만기 재 예치 시 고객에게 가장 적합한 상품을 자동으로 비교 안내  </a:t>
            </a:r>
          </a:p>
          <a:p>
            <a:pPr marL="174625" algn="just"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우체국 금융정보 변경 시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예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: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이율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제도 변경 등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분석 기술로 맞춤 고객에게 자동으로 알림  </a:t>
            </a:r>
            <a:endParaRPr lang="en-US" altLang="ko-KR" sz="1200" b="0" dirty="0">
              <a:latin typeface="굴림체" pitchFamily="49" charset="-127"/>
              <a:ea typeface="굴림체" pitchFamily="49" charset="-127"/>
            </a:endParaRPr>
          </a:p>
          <a:p>
            <a:pPr marL="346075" indent="-171450" algn="just">
              <a:buFontTx/>
              <a:buChar char="-"/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현재 가장 선호하는 금융흐름과 개인의 투자 특성을 조합한 금융 상담 도우미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가칭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)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고객의 투자 성향을 분석하여 금융정보를 자동으로 연계  </a:t>
            </a:r>
          </a:p>
          <a:p>
            <a:pPr marL="174625" indent="-174625" algn="just">
              <a:buFont typeface="Optima" pitchFamily="2" charset="2"/>
              <a:buChar char=" "/>
              <a:defRPr/>
            </a:pP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고객과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상담시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최선의 답변을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분석 후 자동으로 추출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HTML5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기술을 이용하여 인터넷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뱅킹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뿐만 아니라 스마트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폰에서도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가능하도록 구현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46062" y="1958963"/>
            <a:ext cx="3811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위치기반 서비스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(LBS)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와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기술을 연계하여 고객의 구매 성향을 분석하여  우체국 쇼핑 상품 차별화 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74625" indent="-174625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계절별 구매 성향을 분석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,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상품출하 시 자동으로 고객에게 상품 정보를 알려주는 프로그램개발     </a:t>
            </a:r>
          </a:p>
          <a:p>
            <a:pPr algn="just">
              <a:defRPr/>
            </a:pPr>
            <a:endParaRPr lang="ko-KR" altLang="en-US" sz="1300" b="0" dirty="0">
              <a:latin typeface="굴림체" pitchFamily="49" charset="-127"/>
              <a:ea typeface="굴림체" pitchFamily="49" charset="-127"/>
            </a:endParaRPr>
          </a:p>
          <a:p>
            <a:pPr marL="174625" indent="-174625" algn="just">
              <a:buFont typeface="+mj-lt"/>
              <a:buAutoNum type="arabicParenR" startAt="2"/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상품 검색 시 자동으로 해당 상품 비교 및 상세 안내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271463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온톨로지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기술과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이용하여 해당 상품의 비교 및 상세 설명 제공 프로그램 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008816" y="1958738"/>
            <a:ext cx="36790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algn="just">
              <a:buFont typeface="+mj-lt"/>
              <a:buAutoNum type="arabicParenR"/>
              <a:defRPr/>
            </a:pP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NFC 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기술을 </a:t>
            </a:r>
            <a:r>
              <a:rPr lang="ko-KR" altLang="en-US" sz="1300" b="0" dirty="0" smtClean="0">
                <a:latin typeface="굴림체" pitchFamily="49" charset="-127"/>
                <a:ea typeface="굴림체" pitchFamily="49" charset="-127"/>
              </a:rPr>
              <a:t>이용 </a:t>
            </a:r>
            <a:r>
              <a:rPr lang="ko-KR" altLang="en-US" sz="13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보험 업무가 가능한 시스템 개발</a:t>
            </a:r>
          </a:p>
          <a:p>
            <a:pPr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3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3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보험 설계 시 고객의 데이터를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NFC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기술로 인식하면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빅데이터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기술을 활용하여 고객의  특성에 맞는 맞춤형 보험 상품 및 설계서를 제시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스마트폰으로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관련 보장내역 및 보험료 등 상세내역을 다운로드 가능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 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청약 의사가 있을 경우 창구가 아닌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스마트폰을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이용 전자 청약 및 보험료 자동이체가 가능  </a:t>
            </a:r>
            <a:endParaRPr lang="en-US" altLang="ko-KR" sz="1200" b="0" dirty="0" smtClean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endParaRPr lang="ko-KR" altLang="en-US" sz="1200" b="0" dirty="0">
              <a:latin typeface="굴림체" pitchFamily="49" charset="-127"/>
              <a:ea typeface="굴림체" pitchFamily="49" charset="-127"/>
            </a:endParaRPr>
          </a:p>
          <a:p>
            <a:pPr marL="184150" indent="-184150" algn="just">
              <a:defRPr/>
            </a:pP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  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-&gt;﻿ </a:t>
            </a:r>
            <a:r>
              <a:rPr lang="ko-KR" altLang="en-US" sz="1200" b="0" dirty="0" err="1">
                <a:latin typeface="굴림체" pitchFamily="49" charset="-127"/>
                <a:ea typeface="굴림체" pitchFamily="49" charset="-127"/>
              </a:rPr>
              <a:t>전자청약시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200" b="0" dirty="0">
                <a:latin typeface="굴림체" pitchFamily="49" charset="-127"/>
                <a:ea typeface="굴림체" pitchFamily="49" charset="-127"/>
              </a:rPr>
              <a:t>DRM</a:t>
            </a:r>
            <a:r>
              <a:rPr lang="ko-KR" altLang="en-US" sz="1200" b="0" dirty="0">
                <a:latin typeface="굴림체" pitchFamily="49" charset="-127"/>
                <a:ea typeface="굴림체" pitchFamily="49" charset="-127"/>
              </a:rPr>
              <a:t>과 공인인증서로 중첩 인증﻿으로 신뢰성 및 간편성 제고 </a:t>
            </a:r>
          </a:p>
        </p:txBody>
      </p:sp>
    </p:spTree>
    <p:extLst>
      <p:ext uri="{BB962C8B-B14F-4D97-AF65-F5344CB8AC3E}">
        <p14:creationId xmlns:p14="http://schemas.microsoft.com/office/powerpoint/2010/main" val="18468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33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64385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78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0008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 세대의 변화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1145" y="148343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6814" y="1522266"/>
            <a:ext cx="1781503" cy="47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세대 데이터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52648" y="1758010"/>
            <a:ext cx="2454166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3366" y="1277007"/>
            <a:ext cx="171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기술 발달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13491" y="2443655"/>
            <a:ext cx="2159876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개인 </a:t>
            </a:r>
            <a:r>
              <a:rPr lang="ko-KR" altLang="en-US">
                <a:solidFill>
                  <a:schemeClr val="tx1"/>
                </a:solidFill>
              </a:rPr>
              <a:t>컴</a:t>
            </a:r>
            <a:r>
              <a:rPr lang="ko-KR" altLang="en-US" smtClean="0">
                <a:solidFill>
                  <a:schemeClr val="tx1"/>
                </a:solidFill>
              </a:rPr>
              <a:t>퓨터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정형 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기업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54415" y="2443655"/>
            <a:ext cx="2144110" cy="1813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여러 디지털 기기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비정형데이터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개인 중심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301766" y="4619297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6534808" y="4556235"/>
            <a:ext cx="583324" cy="599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13491" y="5517931"/>
            <a:ext cx="2159875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391807" y="5517931"/>
            <a:ext cx="2727434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예측 불가능한 증가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8503733" y="1522266"/>
            <a:ext cx="3277500" cy="2769989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 wrap="none" lIns="45720" tIns="0" rIns="45720" bIns="0" anchor="ctr">
            <a:spAutoFit/>
          </a:bodyPr>
          <a:lstStyle/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byte = 1KB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키로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KB = 1MB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메가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MB = 1GB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기바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GB = 1TB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테라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TB = 1PB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페타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PB = 1EB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엑사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EB = 1ZB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제타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1024 ZB = 1YB </a:t>
            </a:r>
            <a:r>
              <a:rPr kumimoji="0" lang="ko-KR" altLang="en-US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유타</a:t>
            </a:r>
            <a:endParaRPr kumimoji="0" lang="en-US" altLang="ko-KR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1PB </a:t>
            </a:r>
            <a:r>
              <a:rPr kumimoji="0" lang="en-US" altLang="ko-KR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= 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디지털 영화 약 </a:t>
            </a:r>
            <a:r>
              <a:rPr kumimoji="0" lang="en-US" altLang="ko-KR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8</a:t>
            </a:r>
            <a:r>
              <a:rPr kumimoji="0" lang="ko-KR" altLang="en-US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만여 </a:t>
            </a:r>
            <a:r>
              <a:rPr kumimoji="0" lang="ko-KR" altLang="en-US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편</a:t>
            </a:r>
            <a:endParaRPr kumimoji="0" lang="en-US" altLang="ko-KR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29163"/>
            <a:ext cx="12191999" cy="5124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60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19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4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3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68760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2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9349" y="116632"/>
            <a:ext cx="10468864" cy="6480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HDFS(</a:t>
            </a:r>
            <a:r>
              <a:rPr lang="ko-KR" altLang="en-US" sz="2400" b="1" dirty="0" err="1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하둡분산파일시스템</a:t>
            </a:r>
            <a:r>
              <a:rPr lang="en-US" altLang="ko-KR" sz="2400" b="1" dirty="0" smtClean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64704"/>
            <a:ext cx="12192000" cy="0"/>
          </a:xfrm>
          <a:prstGeom prst="line">
            <a:avLst/>
          </a:prstGeom>
          <a:ln w="1238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257154"/>
            <a:ext cx="12192000" cy="5124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68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HDFS(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Hadoop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Distributed File System)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파일의 분산 저장이 목적입니다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는 </a:t>
            </a:r>
            <a:r>
              <a:rPr lang="en-US" altLang="ko-KR" sz="2000" dirty="0"/>
              <a:t>name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</a:t>
            </a:r>
            <a:r>
              <a:rPr lang="en-US" altLang="ko-KR" sz="2000" dirty="0"/>
              <a:t>data </a:t>
            </a:r>
            <a:r>
              <a:rPr lang="ko-KR" altLang="en-US" sz="2000" dirty="0" err="1"/>
              <a:t>노드로</a:t>
            </a:r>
            <a:r>
              <a:rPr lang="ko-KR" altLang="en-US" sz="2000" dirty="0"/>
              <a:t> 구성됩니다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name</a:t>
            </a:r>
            <a:r>
              <a:rPr lang="ko-KR" altLang="en-US" sz="2000" dirty="0" err="1"/>
              <a:t>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</a:t>
            </a:r>
            <a:r>
              <a:rPr lang="ko-KR" altLang="en-US" sz="2000" dirty="0"/>
              <a:t>와 </a:t>
            </a:r>
            <a:r>
              <a:rPr lang="en-US" altLang="ko-KR" sz="2000" dirty="0"/>
              <a:t>secondary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(</a:t>
            </a:r>
            <a:r>
              <a:rPr lang="ko-KR" altLang="en-US" sz="2000" dirty="0"/>
              <a:t>보조 </a:t>
            </a:r>
            <a:r>
              <a:rPr lang="ko-KR" altLang="en-US" sz="2000" dirty="0" err="1"/>
              <a:t>노드</a:t>
            </a:r>
            <a:r>
              <a:rPr lang="en-US" altLang="ko-KR" sz="2000" dirty="0"/>
              <a:t>)</a:t>
            </a:r>
            <a:r>
              <a:rPr lang="ko-KR" altLang="en-US" sz="2000" dirty="0"/>
              <a:t>로 구성될 수 있습니다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보조노드는</a:t>
            </a:r>
            <a:r>
              <a:rPr lang="ko-KR" altLang="en-US" sz="2000" dirty="0"/>
              <a:t> 마스터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백업 </a:t>
            </a:r>
            <a:r>
              <a:rPr lang="ko-KR" altLang="en-US" sz="2000" dirty="0" err="1"/>
              <a:t>노드가</a:t>
            </a:r>
            <a:r>
              <a:rPr lang="ko-KR" altLang="en-US" sz="2000" dirty="0"/>
              <a:t> 아닙니다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HDFS</a:t>
            </a:r>
            <a:r>
              <a:rPr lang="ko-KR" altLang="en-US" sz="2000" dirty="0"/>
              <a:t>를 이용하면 저가의 컴퓨터로 대 용량 데이터를 저장할 수 있는 시스템을 구축할 수 있습니다</a:t>
            </a:r>
            <a:r>
              <a:rPr lang="en-US" altLang="ko-KR" sz="20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무중단</a:t>
            </a:r>
            <a:r>
              <a:rPr lang="ko-KR" altLang="en-US" sz="2000" dirty="0"/>
              <a:t> 용량 확장</a:t>
            </a:r>
            <a:r>
              <a:rPr lang="en-US" altLang="ko-KR" sz="2000" dirty="0"/>
              <a:t>(Scale out) </a:t>
            </a:r>
            <a:r>
              <a:rPr lang="ko-KR" altLang="en-US" sz="2000" dirty="0"/>
              <a:t>방식을 지원하므로 </a:t>
            </a:r>
            <a:r>
              <a:rPr lang="ko-KR" altLang="en-US" sz="2000" dirty="0" err="1"/>
              <a:t>노드의</a:t>
            </a:r>
            <a:r>
              <a:rPr lang="ko-KR" altLang="en-US" sz="2000" dirty="0"/>
              <a:t> 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제거 등 관리 관점 유리합니다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블록단위로 파일을 관리하며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기능을 통해 안정성 및 신뢰성을 보장합니다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디폴트 블록단위는 </a:t>
            </a:r>
            <a:r>
              <a:rPr lang="en-US" altLang="ko-KR" sz="2000" dirty="0"/>
              <a:t>64Mbyre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1</a:t>
            </a:r>
            <a:r>
              <a:rPr lang="ko-KR" altLang="en-US" sz="2000" dirty="0"/>
              <a:t>대의 마스터 서버에 </a:t>
            </a:r>
            <a:r>
              <a:rPr lang="en-US" altLang="ko-KR" sz="2000" dirty="0"/>
              <a:t>4000</a:t>
            </a:r>
            <a:r>
              <a:rPr lang="ko-KR" altLang="en-US" sz="2000" dirty="0"/>
              <a:t>개 이상의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운영할 수 있으며</a:t>
            </a:r>
            <a:r>
              <a:rPr lang="en-US" altLang="ko-KR" sz="2000" dirty="0"/>
              <a:t>, </a:t>
            </a:r>
            <a:r>
              <a:rPr lang="ko-KR" altLang="en-US" sz="2000" dirty="0"/>
              <a:t>코어는 </a:t>
            </a:r>
            <a:r>
              <a:rPr lang="ko-KR" altLang="en-US" sz="2000" dirty="0" err="1"/>
              <a:t>파이썬</a:t>
            </a:r>
            <a:r>
              <a:rPr lang="en-US" altLang="ko-KR" sz="2000" dirty="0"/>
              <a:t>, </a:t>
            </a:r>
            <a:r>
              <a:rPr lang="en-US" altLang="ko-KR" sz="2000" dirty="0" err="1" smtClean="0"/>
              <a:t>Java,C</a:t>
            </a:r>
            <a:r>
              <a:rPr lang="en-US" altLang="ko-KR" sz="2000" dirty="0" smtClean="0"/>
              <a:t>/C</a:t>
            </a:r>
            <a:r>
              <a:rPr lang="en-US" altLang="ko-KR" sz="2000" dirty="0"/>
              <a:t>++</a:t>
            </a:r>
            <a:r>
              <a:rPr lang="ko-KR" altLang="en-US" sz="2000" dirty="0"/>
              <a:t>등을 지원하고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37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887059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동작 모드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356029"/>
            <a:ext cx="1139058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로컬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않고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구축하다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사용하지 않기 때문에 </a:t>
            </a:r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프로세스로도 동작하지 않음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단일 자바 프로세스로 실행되기 때문에 </a:t>
            </a:r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TaskTracker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동작하지 않는다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동작만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유사분산모드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한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 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 err="1" smtClean="0"/>
              <a:t>NameNode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DataNode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 모두 한 대의 서버 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JobTracker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프로세스</a:t>
            </a:r>
            <a:r>
              <a:rPr lang="en-US" altLang="ko-KR" sz="2000" dirty="0" smtClean="0"/>
              <a:t>, Task Tracker </a:t>
            </a:r>
            <a:r>
              <a:rPr lang="ko-KR" altLang="en-US" sz="2000" dirty="0" smtClean="0"/>
              <a:t>프로세스 모두 한 대의 서버상에서 동작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Hadoop </a:t>
            </a:r>
            <a:r>
              <a:rPr lang="ko-KR" altLang="en-US" sz="2000" dirty="0" smtClean="0"/>
              <a:t>애플리케이션 기능 검증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 smtClean="0"/>
              <a:t>완전 분산 모드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여러 대의 서버 상에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를 사용한 </a:t>
            </a:r>
            <a:r>
              <a:rPr lang="en-US" altLang="ko-KR" sz="2000" dirty="0" smtClean="0"/>
              <a:t>MapReduce </a:t>
            </a:r>
            <a:r>
              <a:rPr lang="ko-KR" altLang="en-US" sz="2000" dirty="0" smtClean="0"/>
              <a:t>동작환경을 구축한다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상용 환경 구축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간 통신을 포함한 </a:t>
            </a:r>
            <a:r>
              <a:rPr lang="en-US" altLang="ko-KR" sz="2000" dirty="0" smtClean="0"/>
              <a:t>HDFS/MapReduce </a:t>
            </a:r>
            <a:r>
              <a:rPr lang="ko-KR" altLang="en-US" sz="2000" dirty="0" smtClean="0"/>
              <a:t>동작 검증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성능 등의 </a:t>
            </a:r>
            <a:r>
              <a:rPr lang="ko-KR" altLang="en-US" sz="2000" dirty="0" err="1" smtClean="0"/>
              <a:t>비기능</a:t>
            </a:r>
            <a:r>
              <a:rPr lang="ko-KR" altLang="en-US" sz="2000" dirty="0" smtClean="0"/>
              <a:t> 요건을 포함한 애플리케이션 </a:t>
            </a:r>
            <a:r>
              <a:rPr lang="ko-KR" altLang="en-US" sz="2000" dirty="0" err="1" smtClean="0"/>
              <a:t>검즘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84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92418" y="1008039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pPr>
              <a:buFont typeface="휴먼편지체" panose="02030504000101010101" pitchFamily="18" charset="-127"/>
              <a:buChar char="◈"/>
            </a:pPr>
            <a:r>
              <a:rPr lang="ko-KR" altLang="en-US" sz="1800" dirty="0" smtClean="0"/>
              <a:t>데이터와 </a:t>
            </a:r>
            <a:r>
              <a:rPr lang="ko-KR" altLang="en-US" sz="1800" dirty="0" err="1" smtClean="0"/>
              <a:t>빅데이터의</a:t>
            </a:r>
            <a:r>
              <a:rPr lang="ko-KR" altLang="en-US" sz="1800" dirty="0" smtClean="0"/>
              <a:t> 차이점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16360"/>
              </p:ext>
            </p:extLst>
          </p:nvPr>
        </p:nvGraphicFramePr>
        <p:xfrm>
          <a:off x="671550" y="1453361"/>
          <a:ext cx="10793467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9665"/>
                <a:gridCol w="4150027"/>
                <a:gridCol w="451377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기존 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빅데이터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량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테라바이트</a:t>
                      </a:r>
                      <a:r>
                        <a:rPr lang="ko-KR" altLang="en-US" sz="1600" dirty="0" smtClean="0"/>
                        <a:t> 수준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페타바이트</a:t>
                      </a:r>
                      <a:r>
                        <a:rPr lang="ko-KR" altLang="en-US" sz="1600" dirty="0" smtClean="0"/>
                        <a:t> 이상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데이터 유형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정형 데이터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 smtClean="0"/>
                        <a:t>쇼셜</a:t>
                      </a:r>
                      <a:r>
                        <a:rPr lang="ko-KR" altLang="en-US" sz="1600" dirty="0" smtClean="0"/>
                        <a:t> 미디어 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로그 파일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err="1" smtClean="0"/>
                        <a:t>스트리밍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동영상 등 비정형 데이터 중심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프로세스 및 기술이 상대적으로 단순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처리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분석 과정이 정형화되어 있음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원인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결과 중심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처리 복잡도가 높고 새로운 기술이 필요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잘 정의된 데이터 모델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절차 등이 없음</a:t>
                      </a:r>
                      <a:endParaRPr lang="en-US" altLang="ko-KR" sz="1600" dirty="0" smtClean="0"/>
                    </a:p>
                    <a:p>
                      <a:pPr algn="l" latinLnBrk="1"/>
                      <a:r>
                        <a:rPr lang="ko-KR" altLang="en-US" sz="1600" dirty="0" smtClean="0"/>
                        <a:t>상관관계 중심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339" y="3715687"/>
            <a:ext cx="6919242" cy="314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아래쪽 화살표 7"/>
          <p:cNvSpPr/>
          <p:nvPr/>
        </p:nvSpPr>
        <p:spPr bwMode="gray">
          <a:xfrm>
            <a:off x="3820899" y="4774131"/>
            <a:ext cx="327590" cy="1126287"/>
          </a:xfrm>
          <a:prstGeom prst="downArrow">
            <a:avLst/>
          </a:prstGeom>
          <a:solidFill>
            <a:srgbClr val="C00000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69718" y="4340994"/>
            <a:ext cx="34458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빅데이터는</a:t>
            </a:r>
            <a:r>
              <a:rPr lang="ko-KR" altLang="en-US" dirty="0"/>
              <a:t> 비정형 중심의 데이터 증가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고속의 다양한 데이터를 분석하여 </a:t>
            </a:r>
            <a:r>
              <a:rPr lang="ko-KR" altLang="en-US" dirty="0" err="1"/>
              <a:t>인사이트의</a:t>
            </a:r>
            <a:r>
              <a:rPr lang="ko-KR" altLang="en-US" dirty="0"/>
              <a:t> 가치를 주는 새로운 기술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661177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입력되는 파일에 대한 저장소선택</a:t>
            </a:r>
            <a:r>
              <a:rPr lang="en-US" altLang="ko-KR" sz="2000" dirty="0"/>
              <a:t>, </a:t>
            </a:r>
            <a:r>
              <a:rPr lang="ko-KR" altLang="en-US" sz="2000" dirty="0"/>
              <a:t>복제 개수 지정 등 데이터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관리합니다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Master node</a:t>
            </a:r>
            <a:r>
              <a:rPr lang="ko-KR" altLang="en-US" sz="2000" dirty="0"/>
              <a:t>로 파일에 대한 메타 데이터를 저장하는 </a:t>
            </a:r>
            <a:r>
              <a:rPr lang="ko-KR" altLang="en-US" sz="2000" dirty="0" err="1"/>
              <a:t>노드로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디렉토리</a:t>
            </a:r>
            <a:r>
              <a:rPr lang="ko-KR" altLang="en-US" sz="2000" dirty="0"/>
              <a:t> 구조</a:t>
            </a:r>
            <a:r>
              <a:rPr lang="en-US" altLang="ko-KR" sz="2000" dirty="0"/>
              <a:t>, </a:t>
            </a:r>
            <a:r>
              <a:rPr lang="ko-KR" altLang="en-US" sz="2000" dirty="0"/>
              <a:t>파일에 대한 각종 메타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물리적 파일이 저장되어 있는 위치 등을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Checkpoint </a:t>
            </a:r>
            <a:r>
              <a:rPr lang="ko-KR" altLang="en-US" sz="2000" dirty="0"/>
              <a:t>관리를 수행합니다</a:t>
            </a:r>
            <a:r>
              <a:rPr lang="en-US" altLang="ko-KR" sz="2000" dirty="0"/>
              <a:t>. (</a:t>
            </a:r>
            <a:r>
              <a:rPr lang="ko-KR" altLang="en-US" sz="2000" dirty="0"/>
              <a:t>주기적으로 상태를 체크해 빠른 시간에 장애를 인지하고</a:t>
            </a:r>
            <a:r>
              <a:rPr lang="en-US" altLang="ko-KR" sz="2000" dirty="0"/>
              <a:t>, </a:t>
            </a:r>
            <a:r>
              <a:rPr lang="ko-KR" altLang="en-US" sz="2000" dirty="0"/>
              <a:t>대처할 수 있게 </a:t>
            </a:r>
            <a:r>
              <a:rPr lang="ko-KR" altLang="en-US" sz="2000" dirty="0" smtClean="0"/>
              <a:t>도와줍니다</a:t>
            </a:r>
            <a:r>
              <a:rPr lang="en-US" altLang="ko-KR" sz="2000" dirty="0" smtClean="0"/>
              <a:t>)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위치에 대한 </a:t>
            </a:r>
            <a:r>
              <a:rPr lang="ko-KR" altLang="en-US" sz="2000" dirty="0" err="1"/>
              <a:t>매칭과</a:t>
            </a:r>
            <a:r>
              <a:rPr lang="ko-KR" altLang="en-US" sz="2000" dirty="0"/>
              <a:t> 속성 등 </a:t>
            </a:r>
            <a:r>
              <a:rPr lang="en-US" altLang="ko-KR" sz="2000" dirty="0"/>
              <a:t>namespace</a:t>
            </a:r>
            <a:r>
              <a:rPr lang="ko-KR" altLang="en-US" sz="2000" dirty="0"/>
              <a:t>를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editlog</a:t>
            </a:r>
            <a:r>
              <a:rPr lang="en-US" altLang="ko-KR" sz="2000" dirty="0"/>
              <a:t> : </a:t>
            </a:r>
            <a:r>
              <a:rPr lang="ko-KR" altLang="en-US" sz="2000" dirty="0"/>
              <a:t>파일 입출력에 대한 트랜잭션 로그를 저장합니다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Secondary </a:t>
            </a:r>
            <a:r>
              <a:rPr lang="en-US" altLang="ko-KR" sz="2000" b="1" dirty="0" err="1">
                <a:solidFill>
                  <a:srgbClr val="C00000"/>
                </a:solidFill>
              </a:rPr>
              <a:t>Namenode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</a:rPr>
              <a:t>보조 </a:t>
            </a: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en-US" altLang="ko-KR" sz="2000" b="1" dirty="0">
                <a:solidFill>
                  <a:srgbClr val="C00000"/>
                </a:solidFill>
              </a:rPr>
              <a:t>)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 smtClean="0"/>
              <a:t>네임노드의</a:t>
            </a:r>
            <a:r>
              <a:rPr lang="ko-KR" altLang="en-US" sz="2000" dirty="0" smtClean="0"/>
              <a:t> </a:t>
            </a:r>
            <a:r>
              <a:rPr lang="en-US" altLang="ko-KR" sz="2000" dirty="0" err="1"/>
              <a:t>fsimage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editlog</a:t>
            </a:r>
            <a:r>
              <a:rPr lang="en-US" altLang="ko-KR" sz="2000" dirty="0"/>
              <a:t> </a:t>
            </a:r>
            <a:r>
              <a:rPr lang="ko-KR" altLang="en-US" sz="2000" dirty="0"/>
              <a:t>스냅샷을 저장합니다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네임노드는</a:t>
            </a:r>
            <a:r>
              <a:rPr lang="ko-KR" altLang="en-US" sz="2000" dirty="0"/>
              <a:t> </a:t>
            </a:r>
            <a:r>
              <a:rPr lang="en-US" altLang="ko-KR" sz="2000" dirty="0"/>
              <a:t>Master </a:t>
            </a:r>
            <a:r>
              <a:rPr lang="ko-KR" altLang="en-US" sz="2000" dirty="0"/>
              <a:t>서버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네임노드</a:t>
            </a:r>
            <a:r>
              <a:rPr lang="en-US" altLang="ko-KR" sz="2000" dirty="0"/>
              <a:t>) </a:t>
            </a:r>
            <a:r>
              <a:rPr lang="ko-KR" altLang="en-US" sz="2000" dirty="0"/>
              <a:t>장애 시 복구하기 위한 기능이 아닙니다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Hadoop</a:t>
            </a:r>
            <a:r>
              <a:rPr lang="ko-KR" altLang="en-US" sz="2000" dirty="0"/>
              <a:t>을 재 가동할 때 </a:t>
            </a:r>
            <a:r>
              <a:rPr lang="en-US" altLang="ko-KR" sz="2000" dirty="0" err="1"/>
              <a:t>editlog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트랜텍션</a:t>
            </a:r>
            <a:r>
              <a:rPr lang="ko-KR" altLang="en-US" sz="2000" dirty="0"/>
              <a:t> 로그를 다시 작성</a:t>
            </a:r>
            <a:r>
              <a:rPr lang="en-US" altLang="ko-KR" sz="2000" dirty="0"/>
              <a:t>(rebuild) </a:t>
            </a:r>
            <a:r>
              <a:rPr lang="ko-KR" altLang="en-US" sz="2000" dirty="0"/>
              <a:t>해주는 역할을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11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DataNode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317" y="1540318"/>
            <a:ext cx="10854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실제 파일을 저장</a:t>
            </a:r>
            <a:r>
              <a:rPr lang="en-US" altLang="ko-KR" sz="2000" dirty="0"/>
              <a:t>/</a:t>
            </a:r>
            <a:r>
              <a:rPr lang="ko-KR" altLang="en-US" sz="2000" dirty="0"/>
              <a:t>읽기 수행</a:t>
            </a:r>
            <a:r>
              <a:rPr lang="en-US" altLang="ko-KR" sz="2000" dirty="0"/>
              <a:t>. </a:t>
            </a:r>
            <a:r>
              <a:rPr lang="ko-KR" altLang="en-US" sz="2000" dirty="0"/>
              <a:t>하나의 파일을 블록이라는 단위로 나눠서 저장하는 역할을 수행합니다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/>
              <a:t>Block</a:t>
            </a:r>
            <a:r>
              <a:rPr lang="ko-KR" altLang="en-US" sz="2000" dirty="0"/>
              <a:t>단위는 임의 설정이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디폴트는 </a:t>
            </a:r>
            <a:r>
              <a:rPr lang="en-US" altLang="ko-KR" sz="2000" dirty="0"/>
              <a:t>64MByte 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네임노드와</a:t>
            </a:r>
            <a:r>
              <a:rPr lang="ko-KR" altLang="en-US" sz="2000" dirty="0"/>
              <a:t> 주기적으로 통신하여 저장하고 있는 블록에 대한 정보를 </a:t>
            </a:r>
            <a:r>
              <a:rPr lang="ko-KR" altLang="en-US" sz="2000" dirty="0" err="1"/>
              <a:t>네임노드에</a:t>
            </a:r>
            <a:r>
              <a:rPr lang="ko-KR" altLang="en-US" sz="2000" dirty="0"/>
              <a:t> 저장하도록 합니다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데이터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저장된 파일들은 정책에 의해 자동 분산 저장되며 </a:t>
            </a:r>
            <a:r>
              <a:rPr lang="en-US" altLang="ko-KR" sz="2000" dirty="0"/>
              <a:t>1</a:t>
            </a:r>
            <a:r>
              <a:rPr lang="ko-KR" altLang="en-US" sz="2000" dirty="0"/>
              <a:t>대 </a:t>
            </a:r>
            <a:r>
              <a:rPr lang="en-US" altLang="ko-KR" sz="2000" dirty="0"/>
              <a:t>node</a:t>
            </a:r>
            <a:r>
              <a:rPr lang="ko-KR" altLang="en-US" sz="2000" dirty="0"/>
              <a:t>에 장애가 나도 서비스 영향 없습니다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87666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>
                <a:solidFill>
                  <a:srgbClr val="C00000"/>
                </a:solidFill>
              </a:rPr>
              <a:t>파일시스템 </a:t>
            </a:r>
            <a:r>
              <a:rPr lang="en-US" altLang="ko-KR" sz="2000" b="1" dirty="0">
                <a:solidFill>
                  <a:srgbClr val="C00000"/>
                </a:solidFill>
              </a:rPr>
              <a:t>(</a:t>
            </a:r>
            <a:r>
              <a:rPr lang="en-US" altLang="ko-KR" sz="2000" b="1" dirty="0" err="1">
                <a:solidFill>
                  <a:srgbClr val="C00000"/>
                </a:solidFill>
              </a:rPr>
              <a:t>fsimage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717" y="4611231"/>
            <a:ext cx="10854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err="1"/>
              <a:t>fsimage</a:t>
            </a:r>
            <a:r>
              <a:rPr lang="ko-KR" altLang="en-US" sz="2000" dirty="0"/>
              <a:t>는 파일시스템에 존재하는 모든 디렉터리와 파일 </a:t>
            </a:r>
            <a:r>
              <a:rPr lang="ko-KR" altLang="en-US" sz="2000" dirty="0" err="1"/>
              <a:t>아이노드</a:t>
            </a:r>
            <a:r>
              <a:rPr lang="ko-KR" altLang="en-US" sz="2000" dirty="0"/>
              <a:t> 정보를 바이트로 직렬화</a:t>
            </a:r>
            <a:r>
              <a:rPr lang="en-US" altLang="ko-KR" sz="2000" dirty="0"/>
              <a:t>(</a:t>
            </a:r>
            <a:r>
              <a:rPr lang="ko-KR" altLang="en-US" sz="2000" dirty="0" smtClean="0"/>
              <a:t>디렉터리</a:t>
            </a:r>
            <a:r>
              <a:rPr lang="en-US" altLang="ko-KR" sz="2000" dirty="0"/>
              <a:t>, </a:t>
            </a:r>
            <a:r>
              <a:rPr lang="ko-KR" altLang="en-US" sz="2000" dirty="0"/>
              <a:t>파일명</a:t>
            </a:r>
            <a:r>
              <a:rPr lang="en-US" altLang="ko-KR" sz="2000" dirty="0"/>
              <a:t>, </a:t>
            </a:r>
            <a:r>
              <a:rPr lang="ko-KR" altLang="en-US" sz="2000" dirty="0"/>
              <a:t>상태 정보 등을 바이트 배열로 표현</a:t>
            </a:r>
            <a:r>
              <a:rPr lang="en-US" altLang="ko-KR" sz="2000" dirty="0"/>
              <a:t>)</a:t>
            </a:r>
            <a:r>
              <a:rPr lang="ko-KR" altLang="en-US" sz="2000" dirty="0"/>
              <a:t>한 파일입니다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</a:t>
            </a:r>
            <a:r>
              <a:rPr lang="ko-KR" altLang="en-US" sz="2000" dirty="0" err="1"/>
              <a:t>아이노드는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파일이나디렉터리의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내부적인 표현이며 파일의 복제 단위</a:t>
            </a:r>
            <a:r>
              <a:rPr lang="en-US" altLang="ko-KR" sz="2000" dirty="0"/>
              <a:t>, </a:t>
            </a:r>
            <a:r>
              <a:rPr lang="ko-KR" altLang="en-US" sz="2000" dirty="0"/>
              <a:t>변경 및 접근시간</a:t>
            </a:r>
            <a:r>
              <a:rPr lang="en-US" altLang="ko-KR" sz="2000" dirty="0"/>
              <a:t>, </a:t>
            </a:r>
            <a:r>
              <a:rPr lang="ko-KR" altLang="en-US" sz="2000" dirty="0"/>
              <a:t>접근권한</a:t>
            </a:r>
            <a:r>
              <a:rPr lang="en-US" altLang="ko-KR" sz="2000" dirty="0"/>
              <a:t>, </a:t>
            </a:r>
            <a:r>
              <a:rPr lang="ko-KR" altLang="en-US" sz="2000" dirty="0"/>
              <a:t>블록크기와 </a:t>
            </a:r>
            <a:r>
              <a:rPr lang="ko-KR" altLang="en-US" sz="2000" dirty="0" smtClean="0"/>
              <a:t>파일을 </a:t>
            </a:r>
            <a:r>
              <a:rPr lang="ko-KR" altLang="en-US" sz="2000" dirty="0"/>
              <a:t>구성하는 블록조합들 같은 정보를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디렉터리는 변경 시간</a:t>
            </a:r>
            <a:r>
              <a:rPr lang="en-US" altLang="ko-KR" sz="2000" dirty="0"/>
              <a:t>, </a:t>
            </a:r>
            <a:r>
              <a:rPr lang="ko-KR" altLang="en-US" sz="2000" dirty="0"/>
              <a:t>권한</a:t>
            </a:r>
            <a:r>
              <a:rPr lang="en-US" altLang="ko-KR" sz="2000" dirty="0"/>
              <a:t>, </a:t>
            </a:r>
            <a:r>
              <a:rPr lang="ko-KR" altLang="en-US" sz="2000" dirty="0"/>
              <a:t>할당 크기 </a:t>
            </a:r>
            <a:r>
              <a:rPr lang="ko-KR" altLang="en-US" sz="2000" dirty="0" smtClean="0"/>
              <a:t>같은 </a:t>
            </a:r>
            <a:r>
              <a:rPr lang="ko-KR" altLang="en-US" sz="2000" dirty="0"/>
              <a:t>메타데이터가 저장됩니다</a:t>
            </a:r>
            <a:r>
              <a:rPr lang="en-US" altLang="ko-KR" sz="2000" dirty="0"/>
              <a:t>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5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" y="1738672"/>
            <a:ext cx="7567447" cy="470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3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2510" y="1631842"/>
            <a:ext cx="105313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네임 </a:t>
            </a:r>
            <a:r>
              <a:rPr lang="ko-KR" altLang="en-US" dirty="0" err="1"/>
              <a:t>노드로</a:t>
            </a:r>
            <a:r>
              <a:rPr lang="ko-KR" altLang="en-US" dirty="0"/>
              <a:t> 파일 패스에 대한 생성을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메모리상에 해당 파일의 패스 정보를 생성하고 </a:t>
            </a:r>
            <a:r>
              <a:rPr lang="ko-KR" altLang="en-US" dirty="0" err="1"/>
              <a:t>락</a:t>
            </a:r>
            <a:r>
              <a:rPr lang="en-US" altLang="ko-KR" dirty="0"/>
              <a:t>(Lock)</a:t>
            </a:r>
            <a:r>
              <a:rPr lang="ko-KR" altLang="en-US" dirty="0"/>
              <a:t>을 겁니다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파일 데이터를 저장할 데이터 </a:t>
            </a:r>
            <a:r>
              <a:rPr lang="ko-KR" altLang="en-US" dirty="0" err="1"/>
              <a:t>노드를</a:t>
            </a:r>
            <a:r>
              <a:rPr lang="ko-KR" altLang="en-US" dirty="0"/>
              <a:t> 선택해 데이터 </a:t>
            </a:r>
            <a:r>
              <a:rPr lang="ko-KR" altLang="en-US" dirty="0" err="1"/>
              <a:t>노드</a:t>
            </a:r>
            <a:r>
              <a:rPr lang="ko-KR" altLang="en-US" dirty="0"/>
              <a:t> 목록을 </a:t>
            </a:r>
            <a:r>
              <a:rPr lang="ko-KR" altLang="en-US" dirty="0" smtClean="0"/>
              <a:t>클라이언트로 반환합니다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첫 번째 데이터 </a:t>
            </a:r>
            <a:r>
              <a:rPr lang="ko-KR" altLang="en-US" dirty="0" err="1"/>
              <a:t>노드로</a:t>
            </a:r>
            <a:r>
              <a:rPr lang="ko-KR" altLang="en-US" dirty="0"/>
              <a:t> 전송하는 데이터의 첫 부분에 데이터 </a:t>
            </a:r>
            <a:r>
              <a:rPr lang="ko-KR" altLang="en-US" dirty="0" err="1"/>
              <a:t>노드의</a:t>
            </a:r>
            <a:r>
              <a:rPr lang="ko-KR" altLang="en-US" dirty="0"/>
              <a:t> 목록을 </a:t>
            </a:r>
            <a:r>
              <a:rPr lang="ko-KR" altLang="en-US" dirty="0" smtClean="0"/>
              <a:t>같이 </a:t>
            </a:r>
            <a:r>
              <a:rPr lang="ko-KR" altLang="en-US" dirty="0"/>
              <a:t>포함하여 데이터를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데이터를 받은 첫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데이터를 로컬 디스크에 저장하고 </a:t>
            </a:r>
            <a:r>
              <a:rPr lang="ko-KR" altLang="en-US" dirty="0" smtClean="0"/>
              <a:t>다음데이터 </a:t>
            </a:r>
            <a:r>
              <a:rPr lang="ko-KR" altLang="en-US" dirty="0" err="1"/>
              <a:t>노드로</a:t>
            </a:r>
            <a:r>
              <a:rPr lang="ko-KR" altLang="en-US" dirty="0"/>
              <a:t> 데이터를 전송합니다</a:t>
            </a:r>
            <a:r>
              <a:rPr lang="en-US" altLang="ko-KR" dirty="0"/>
              <a:t>. </a:t>
            </a:r>
            <a:r>
              <a:rPr lang="ko-KR" altLang="en-US" dirty="0"/>
              <a:t>이런 방식으로 두 번째 데이터 </a:t>
            </a:r>
            <a:r>
              <a:rPr lang="ko-KR" altLang="en-US" dirty="0" err="1"/>
              <a:t>노드는</a:t>
            </a:r>
            <a:r>
              <a:rPr lang="ko-KR" altLang="en-US" dirty="0"/>
              <a:t> 세 번째 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</a:t>
            </a:r>
            <a:r>
              <a:rPr lang="ko-KR" altLang="en-US" dirty="0" err="1"/>
              <a:t>복제본을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정해진 블록 크기를 넘어서면 클라이언트는 네임 </a:t>
            </a:r>
            <a:r>
              <a:rPr lang="ko-KR" altLang="en-US" dirty="0" err="1"/>
              <a:t>노드로</a:t>
            </a:r>
            <a:r>
              <a:rPr lang="ko-KR" altLang="en-US" dirty="0"/>
              <a:t> 새로운 데이터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요청합니다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메모리에 임시로 저장돼 있던 파일의 패스 정보를 메모리상에 있는 영구 파일 </a:t>
            </a:r>
            <a:r>
              <a:rPr lang="ko-KR" altLang="en-US" dirty="0" smtClean="0"/>
              <a:t>패스 </a:t>
            </a:r>
            <a:r>
              <a:rPr lang="ko-KR" altLang="en-US" dirty="0"/>
              <a:t>정보로 이동시킵니다</a:t>
            </a:r>
            <a:r>
              <a:rPr lang="en-US" altLang="ko-KR" dirty="0"/>
              <a:t>. </a:t>
            </a:r>
            <a:r>
              <a:rPr lang="ko-KR" altLang="en-US" dirty="0"/>
              <a:t>그리고 네임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시에도 패스에 대한 정보가 </a:t>
            </a:r>
            <a:r>
              <a:rPr lang="ko-KR" altLang="en-US" dirty="0" smtClean="0"/>
              <a:t>존재하도록 네임 </a:t>
            </a:r>
            <a:r>
              <a:rPr lang="ko-KR" altLang="en-US" dirty="0" err="1"/>
              <a:t>노드의</a:t>
            </a:r>
            <a:r>
              <a:rPr lang="ko-KR" altLang="en-US" dirty="0"/>
              <a:t> 로컬 디스크에 파일 생성 관련 로그</a:t>
            </a:r>
            <a:r>
              <a:rPr lang="en-US" altLang="ko-KR" dirty="0"/>
              <a:t>(edits)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클라이언트의 새로운 블록 생성 요청에 대해 블록을 저장할 데이터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ko-KR" altLang="en-US" dirty="0" smtClean="0"/>
              <a:t>목록을 전달합니다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2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방식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0621" y="1631842"/>
            <a:ext cx="106732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. (</a:t>
            </a:r>
            <a:r>
              <a:rPr lang="ko-KR" altLang="en-US" dirty="0"/>
              <a:t>클라이언트</a:t>
            </a:r>
            <a:r>
              <a:rPr lang="en-US" altLang="ko-KR" dirty="0"/>
              <a:t>) 4</a:t>
            </a:r>
            <a:r>
              <a:rPr lang="ko-KR" altLang="en-US" dirty="0"/>
              <a:t>번</a:t>
            </a:r>
            <a:r>
              <a:rPr lang="en-US" altLang="ko-KR" dirty="0"/>
              <a:t>~6</a:t>
            </a:r>
            <a:r>
              <a:rPr lang="ko-KR" altLang="en-US" dirty="0"/>
              <a:t>번 과정을 반복합니다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10. (</a:t>
            </a:r>
            <a:r>
              <a:rPr lang="ko-KR" altLang="en-US" dirty="0"/>
              <a:t>클라이언트</a:t>
            </a:r>
            <a:r>
              <a:rPr lang="en-US" altLang="ko-KR" dirty="0"/>
              <a:t>) </a:t>
            </a:r>
            <a:r>
              <a:rPr lang="ko-KR" altLang="en-US" dirty="0"/>
              <a:t>파일 전송이 완료되면 </a:t>
            </a:r>
            <a:r>
              <a:rPr lang="en-US" altLang="ko-KR" dirty="0"/>
              <a:t>close () </a:t>
            </a:r>
            <a:r>
              <a:rPr lang="ko-KR" altLang="en-US" dirty="0"/>
              <a:t>명령을 네임 </a:t>
            </a:r>
            <a:r>
              <a:rPr lang="ko-KR" altLang="en-US" dirty="0" err="1"/>
              <a:t>노드로</a:t>
            </a:r>
            <a:r>
              <a:rPr lang="ko-KR" altLang="en-US" dirty="0"/>
              <a:t> 전달합니다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11. (</a:t>
            </a:r>
            <a:r>
              <a:rPr lang="ko-KR" altLang="en-US" dirty="0"/>
              <a:t>세컨드리 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주기적으로 </a:t>
            </a:r>
            <a:r>
              <a:rPr lang="en-US" altLang="ko-KR" dirty="0"/>
              <a:t>7</a:t>
            </a:r>
            <a:r>
              <a:rPr lang="ko-KR" altLang="en-US" dirty="0"/>
              <a:t>번에서 저장하고 있는 </a:t>
            </a:r>
            <a:r>
              <a:rPr lang="en-US" altLang="ko-KR" dirty="0"/>
              <a:t>edits </a:t>
            </a:r>
            <a:r>
              <a:rPr lang="ko-KR" altLang="en-US" dirty="0"/>
              <a:t>파일을 네임 </a:t>
            </a:r>
            <a:r>
              <a:rPr lang="ko-KR" altLang="en-US" dirty="0" err="1"/>
              <a:t>노드로</a:t>
            </a:r>
            <a:r>
              <a:rPr lang="ko-KR" altLang="en-US" dirty="0"/>
              <a:t> </a:t>
            </a:r>
            <a:r>
              <a:rPr lang="ko-KR" altLang="en-US" dirty="0" smtClean="0"/>
              <a:t>부터 다운로드 </a:t>
            </a:r>
            <a:r>
              <a:rPr lang="ko-KR" altLang="en-US" dirty="0"/>
              <a:t>해서 네임스페이스 정보를 저장하고 있는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 과 병합해 </a:t>
            </a:r>
            <a:r>
              <a:rPr lang="ko-KR" altLang="en-US" dirty="0" smtClean="0"/>
              <a:t>새로운</a:t>
            </a:r>
            <a:r>
              <a:rPr lang="en-US" altLang="ko-KR" dirty="0" err="1" smtClean="0"/>
              <a:t>fsimage</a:t>
            </a:r>
            <a:r>
              <a:rPr lang="en-US" altLang="ko-KR" dirty="0" smtClean="0"/>
              <a:t> </a:t>
            </a:r>
            <a:r>
              <a:rPr lang="ko-KR" altLang="en-US" dirty="0"/>
              <a:t>파일을 생성해 네임 </a:t>
            </a:r>
            <a:r>
              <a:rPr lang="ko-KR" altLang="en-US" dirty="0" err="1"/>
              <a:t>노드로</a:t>
            </a:r>
            <a:r>
              <a:rPr lang="ko-KR" altLang="en-US" dirty="0"/>
              <a:t> 전송합니다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/>
              <a:t>12.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기존의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새로운 파일로 대체하고 </a:t>
            </a:r>
            <a:r>
              <a:rPr lang="en-US" altLang="ko-KR" dirty="0"/>
              <a:t>edits </a:t>
            </a:r>
            <a:r>
              <a:rPr lang="ko-KR" altLang="en-US" dirty="0"/>
              <a:t>파일을 새로운 </a:t>
            </a:r>
            <a:r>
              <a:rPr lang="ko-KR" altLang="en-US" dirty="0" smtClean="0"/>
              <a:t>파일로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13. 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</a:t>
            </a:r>
            <a:r>
              <a:rPr lang="ko-KR" altLang="en-US" dirty="0"/>
              <a:t>시작 시에는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읽어 메모리를 구성한 후 </a:t>
            </a:r>
            <a:r>
              <a:rPr lang="en-US" altLang="ko-KR" dirty="0"/>
              <a:t>edits </a:t>
            </a:r>
            <a:r>
              <a:rPr lang="ko-KR" altLang="en-US" dirty="0"/>
              <a:t>파 일의 변경 </a:t>
            </a:r>
            <a:r>
              <a:rPr lang="ko-KR" altLang="en-US" dirty="0" smtClean="0"/>
              <a:t>대역을 </a:t>
            </a:r>
            <a:r>
              <a:rPr lang="ko-KR" altLang="en-US" dirty="0"/>
              <a:t>하나씩 수행하는 방식으로 메모리를 재구성합니다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17" y="4140221"/>
            <a:ext cx="10854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solidFill>
                  <a:srgbClr val="C00000"/>
                </a:solidFill>
              </a:rPr>
              <a:t>네임노드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VERSION</a:t>
            </a:r>
            <a:r>
              <a:rPr lang="ko-KR" altLang="en-US" sz="2000" dirty="0"/>
              <a:t>은 자바 속성 파일로 구동 중인 </a:t>
            </a:r>
            <a:r>
              <a:rPr lang="en-US" altLang="ko-KR" sz="2000" dirty="0"/>
              <a:t>HDFS </a:t>
            </a:r>
            <a:r>
              <a:rPr lang="ko-KR" altLang="en-US" sz="2000" dirty="0"/>
              <a:t>버전에 대한 정보를 포함합니다</a:t>
            </a:r>
            <a:r>
              <a:rPr lang="en-US" altLang="ko-KR" sz="2000" dirty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2" y="4963182"/>
            <a:ext cx="3601927" cy="1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9317" y="1160538"/>
            <a:ext cx="10854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Data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노드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2000" b="1" dirty="0" err="1">
                <a:solidFill>
                  <a:srgbClr val="C00000"/>
                </a:solidFill>
              </a:rPr>
              <a:t>디렉토리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구조</a:t>
            </a:r>
            <a:endParaRPr lang="en-US" altLang="ko-KR" sz="2000" b="1" dirty="0" smtClean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네임노드와는</a:t>
            </a:r>
            <a:r>
              <a:rPr lang="ko-KR" altLang="en-US" sz="2000" dirty="0"/>
              <a:t> 달리 </a:t>
            </a:r>
            <a:r>
              <a:rPr lang="ko-KR" altLang="en-US" sz="2000" dirty="0" err="1"/>
              <a:t>데이터노드는</a:t>
            </a:r>
            <a:r>
              <a:rPr lang="ko-KR" altLang="en-US" sz="2000" dirty="0"/>
              <a:t> 명시적으로 포맷될 필요가 없습니다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구동과정에서 자동으로 저장 디렉터리들을 생성합니다</a:t>
            </a:r>
            <a:r>
              <a:rPr lang="en-US" altLang="ko-KR" sz="2000" dirty="0" smtClean="0"/>
              <a:t>.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40" y="2176201"/>
            <a:ext cx="5494283" cy="42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4" y="1701855"/>
            <a:ext cx="7739063" cy="45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ko-KR" altLang="en-US" sz="2000" b="1" dirty="0">
                <a:solidFill>
                  <a:srgbClr val="C00000"/>
                </a:solidFill>
              </a:rPr>
              <a:t>동작 </a:t>
            </a:r>
            <a:r>
              <a:rPr lang="ko-KR" altLang="en-US" sz="2000" b="1" dirty="0" smtClean="0">
                <a:solidFill>
                  <a:srgbClr val="C00000"/>
                </a:solidFill>
              </a:rPr>
              <a:t>방식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– Secondary </a:t>
            </a:r>
            <a:r>
              <a:rPr lang="en-US" altLang="ko-KR" sz="2000" b="1" dirty="0" err="1" smtClean="0">
                <a:solidFill>
                  <a:srgbClr val="C00000"/>
                </a:solidFill>
              </a:rPr>
              <a:t>NameNode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네임노드는</a:t>
            </a:r>
            <a:r>
              <a:rPr lang="ko-KR" altLang="en-US" dirty="0"/>
              <a:t> 네임 </a:t>
            </a:r>
            <a:r>
              <a:rPr lang="ko-KR" altLang="en-US" dirty="0" err="1"/>
              <a:t>노드에</a:t>
            </a:r>
            <a:r>
              <a:rPr lang="ko-KR" altLang="en-US" dirty="0"/>
              <a:t> </a:t>
            </a:r>
            <a:r>
              <a:rPr lang="en-US" altLang="ko-KR" dirty="0"/>
              <a:t>edits </a:t>
            </a:r>
            <a:r>
              <a:rPr lang="ko-KR" altLang="en-US" dirty="0"/>
              <a:t>로그 파일을 순환 사용하도록 요청합니다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</a:t>
            </a:r>
            <a:r>
              <a:rPr lang="ko-KR" altLang="en-US" dirty="0"/>
              <a:t>때문에 새로운 </a:t>
            </a:r>
            <a:r>
              <a:rPr lang="en-US" altLang="ko-KR" dirty="0"/>
              <a:t>edits </a:t>
            </a:r>
            <a:r>
              <a:rPr lang="ko-KR" altLang="en-US" dirty="0"/>
              <a:t>로그는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파일에 저장됩니다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/>
              <a:t>edits </a:t>
            </a:r>
            <a:r>
              <a:rPr lang="ko-KR" altLang="en-US" dirty="0"/>
              <a:t>로그를 가져옵니다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en-US" altLang="ko-KR" dirty="0" err="1"/>
              <a:t>fsimage</a:t>
            </a:r>
            <a:r>
              <a:rPr lang="ko-KR" altLang="en-US" dirty="0"/>
              <a:t>를 메모리에 올리고 </a:t>
            </a:r>
            <a:r>
              <a:rPr lang="en-US" altLang="ko-KR" dirty="0"/>
              <a:t>edits </a:t>
            </a:r>
            <a:r>
              <a:rPr lang="ko-KR" altLang="en-US" dirty="0"/>
              <a:t>로그의 각 동작을 반영합니다</a:t>
            </a:r>
            <a:r>
              <a:rPr lang="en-US" altLang="ko-KR" dirty="0"/>
              <a:t>. </a:t>
            </a:r>
            <a:r>
              <a:rPr lang="ko-KR" altLang="en-US" dirty="0" smtClean="0"/>
              <a:t>그리고 나서 </a:t>
            </a:r>
            <a:r>
              <a:rPr lang="ko-KR" altLang="en-US" dirty="0"/>
              <a:t>새롭게 통합된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/>
              <a:t>세컨드리 </a:t>
            </a:r>
            <a:r>
              <a:rPr lang="ko-KR" altLang="en-US" dirty="0" err="1"/>
              <a:t>네임노드</a:t>
            </a:r>
            <a:r>
              <a:rPr lang="en-US" altLang="ko-KR" dirty="0"/>
              <a:t>) HTTP GET</a:t>
            </a:r>
            <a:r>
              <a:rPr lang="ko-KR" altLang="en-US" dirty="0"/>
              <a:t>을 이용해서 새로운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ko-KR" altLang="en-US" dirty="0" err="1"/>
              <a:t>네임노드에</a:t>
            </a:r>
            <a:r>
              <a:rPr lang="ko-KR" altLang="en-US" dirty="0"/>
              <a:t> 전송합니다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이전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/>
              <a:t>파일을 세컨드리 </a:t>
            </a:r>
            <a:r>
              <a:rPr lang="ko-KR" altLang="en-US" dirty="0" err="1"/>
              <a:t>네임노드로부터</a:t>
            </a:r>
            <a:r>
              <a:rPr lang="ko-KR" altLang="en-US" dirty="0"/>
              <a:t> 받은 새로운 이미지로 교체하며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</a:t>
            </a:r>
            <a:r>
              <a:rPr lang="en-US" altLang="ko-KR" dirty="0"/>
              <a:t>edits </a:t>
            </a:r>
            <a:r>
              <a:rPr lang="ko-KR" altLang="en-US" dirty="0"/>
              <a:t>로그 파일을 </a:t>
            </a:r>
            <a:r>
              <a:rPr lang="en-US" altLang="ko-KR" dirty="0"/>
              <a:t>1</a:t>
            </a:r>
            <a:r>
              <a:rPr lang="ko-KR" altLang="en-US" dirty="0"/>
              <a:t>단계에서 시작한 새로운 </a:t>
            </a:r>
            <a:r>
              <a:rPr lang="en-US" altLang="ko-KR" dirty="0"/>
              <a:t>edits </a:t>
            </a:r>
            <a:r>
              <a:rPr lang="ko-KR" altLang="en-US" dirty="0"/>
              <a:t>로그 파일로 교체합니다</a:t>
            </a:r>
            <a:r>
              <a:rPr lang="en-US" altLang="ko-KR" dirty="0"/>
              <a:t>. </a:t>
            </a:r>
            <a:r>
              <a:rPr lang="en-US" altLang="ko-KR" dirty="0" err="1"/>
              <a:t>fsimage</a:t>
            </a:r>
            <a:r>
              <a:rPr lang="en-US" altLang="ko-KR" dirty="0"/>
              <a:t> </a:t>
            </a:r>
            <a:r>
              <a:rPr lang="ko-KR" altLang="en-US" dirty="0" smtClean="0"/>
              <a:t>파일도 </a:t>
            </a:r>
            <a:r>
              <a:rPr lang="ko-KR" altLang="en-US" dirty="0"/>
              <a:t>체크 포인트가 발생한 시간을 기록하기 위해 변경됩니다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보조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ko-KR" altLang="en-US" dirty="0" err="1"/>
              <a:t>네임노드의</a:t>
            </a:r>
            <a:r>
              <a:rPr lang="ko-KR" altLang="en-US" dirty="0"/>
              <a:t> 인</a:t>
            </a:r>
            <a:r>
              <a:rPr lang="en-US" altLang="ko-KR" dirty="0"/>
              <a:t>-</a:t>
            </a:r>
            <a:r>
              <a:rPr lang="ko-KR" altLang="en-US" dirty="0"/>
              <a:t>메모리 메타데이터에 체크포인트를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7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>
                <a:solidFill>
                  <a:srgbClr val="C00000"/>
                </a:solidFill>
              </a:rPr>
              <a:t>HDFS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자바로 구현된 </a:t>
            </a:r>
            <a:r>
              <a:rPr lang="ko-KR" altLang="en-US" dirty="0" err="1" smtClean="0"/>
              <a:t>미들웨어이기</a:t>
            </a:r>
            <a:r>
              <a:rPr lang="ko-KR" altLang="en-US" dirty="0" smtClean="0"/>
              <a:t> 때문에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보다 상위 계층에서 제공되는 파일 시스템이다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가 제공하는 범용 파일 시스템이 존재하고</a:t>
            </a:r>
            <a:r>
              <a:rPr lang="en-US" altLang="ko-KR" dirty="0" smtClean="0"/>
              <a:t>, HDFS</a:t>
            </a:r>
            <a:r>
              <a:rPr lang="ko-KR" altLang="en-US" dirty="0" smtClean="0"/>
              <a:t>는 범용 파일 시스템 위에서 동작한다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</a:t>
            </a:r>
            <a:r>
              <a:rPr lang="ko-KR" altLang="en-US" dirty="0" smtClean="0"/>
              <a:t>는 블록의 실체가 로컬 파일 시스템에 저장된 파일이고 크기도 가변적이기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크기가 </a:t>
            </a:r>
            <a:r>
              <a:rPr lang="en-US" altLang="ko-KR" dirty="0" smtClean="0"/>
              <a:t>64MB</a:t>
            </a:r>
            <a:r>
              <a:rPr lang="ko-KR" altLang="en-US" dirty="0" smtClean="0"/>
              <a:t>라고 해도 </a:t>
            </a:r>
            <a:r>
              <a:rPr lang="en-US" altLang="ko-KR" dirty="0" smtClean="0"/>
              <a:t>1MB </a:t>
            </a:r>
            <a:r>
              <a:rPr lang="ko-KR" altLang="en-US" dirty="0" smtClean="0"/>
              <a:t>파일이 기록되면 실제 디스크 영역도 </a:t>
            </a:r>
            <a:r>
              <a:rPr lang="en-US" altLang="ko-KR" dirty="0" smtClean="0"/>
              <a:t>1MB</a:t>
            </a:r>
            <a:r>
              <a:rPr lang="ko-KR" altLang="en-US" dirty="0" smtClean="0"/>
              <a:t>만 확보한다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관리자는 해당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가 관리하고 있는 블록을 용량에 여유가 있는 다른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로 이동할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블록의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수도 관리한다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ko-KR" altLang="en-US" dirty="0" smtClean="0"/>
              <a:t>는 블록 </a:t>
            </a:r>
            <a:r>
              <a:rPr lang="ko-KR" altLang="en-US" dirty="0" err="1" smtClean="0"/>
              <a:t>복제본</a:t>
            </a:r>
            <a:r>
              <a:rPr lang="ko-KR" altLang="en-US" dirty="0" smtClean="0"/>
              <a:t> 수가 사전에 설정해 둔 값과 일치하지 않으면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새로 만들거나 또는 삭제한다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smtClean="0"/>
              <a:t>어떤 </a:t>
            </a:r>
            <a:r>
              <a:rPr lang="en-US" altLang="ko-KR" dirty="0"/>
              <a:t> </a:t>
            </a:r>
            <a:r>
              <a:rPr lang="en-US" altLang="ko-KR" dirty="0" err="1" smtClean="0"/>
              <a:t>DataNode</a:t>
            </a:r>
            <a:r>
              <a:rPr lang="ko-KR" altLang="en-US" dirty="0" smtClean="0"/>
              <a:t>에 장애가 발생해서 가지고 있던 블록을 잃은 경우에는 새로운 </a:t>
            </a:r>
            <a:r>
              <a:rPr lang="ko-KR" altLang="en-US" dirty="0" err="1" smtClean="0"/>
              <a:t>복제본을</a:t>
            </a:r>
            <a:r>
              <a:rPr lang="ko-KR" altLang="en-US" dirty="0" smtClean="0"/>
              <a:t> 생성한다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내의 파일이나 </a:t>
            </a:r>
            <a:r>
              <a:rPr lang="ko-KR" altLang="en-US" dirty="0" err="1" smtClean="0"/>
              <a:t>디렉토리에는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POSIX </a:t>
            </a:r>
            <a:r>
              <a:rPr lang="ko-KR" altLang="en-US" dirty="0" smtClean="0"/>
              <a:t>방식의 권한 모델이 적용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소유자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소유그룹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및 각각에 대한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권한 의 유무를 부여할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smtClean="0"/>
              <a:t>HDFS </a:t>
            </a:r>
            <a:r>
              <a:rPr lang="ko-KR" altLang="en-US" dirty="0" smtClean="0"/>
              <a:t>내 파</a:t>
            </a:r>
            <a:r>
              <a:rPr lang="ko-KR" altLang="en-US" dirty="0"/>
              <a:t>일</a:t>
            </a:r>
            <a:r>
              <a:rPr lang="ko-KR" altLang="en-US" dirty="0" smtClean="0"/>
              <a:t>에 부여한 실행 권한이 없다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setuid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setgid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비트 개념이 존재하지 않는다</a:t>
            </a:r>
            <a:r>
              <a:rPr lang="en-US" altLang="ko-KR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NameNode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DataNode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데몬을</a:t>
            </a:r>
            <a:r>
              <a:rPr lang="ko-KR" altLang="en-US" dirty="0" smtClean="0"/>
              <a:t> 가동한 사용자가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의 슈퍼 유저가 되고</a:t>
            </a:r>
            <a:r>
              <a:rPr lang="en-US" altLang="ko-KR" dirty="0" smtClean="0"/>
              <a:t>,  HDFS </a:t>
            </a:r>
            <a:r>
              <a:rPr lang="ko-KR" altLang="en-US" dirty="0" smtClean="0"/>
              <a:t>클러스터의 </a:t>
            </a:r>
            <a:r>
              <a:rPr lang="en-US" altLang="ko-KR" dirty="0" err="1" smtClean="0"/>
              <a:t>NameNode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 </a:t>
            </a:r>
            <a:r>
              <a:rPr lang="ko-KR" altLang="en-US" dirty="0" smtClean="0"/>
              <a:t>각 호스트에 같은 사용자가 존재해야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250557"/>
            <a:ext cx="107599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MapReduce </a:t>
            </a:r>
            <a:r>
              <a:rPr lang="ko-KR" altLang="en-US" sz="2000" b="1" dirty="0"/>
              <a:t>시스템의 문제점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Job tracker: </a:t>
            </a:r>
            <a:r>
              <a:rPr lang="ko-KR" altLang="en-US" sz="2000" dirty="0"/>
              <a:t>자원배분과 </a:t>
            </a:r>
            <a:r>
              <a:rPr lang="en-US" altLang="ko-KR" sz="2000" dirty="0"/>
              <a:t>Job </a:t>
            </a:r>
            <a:r>
              <a:rPr lang="ko-KR" altLang="en-US" sz="2000" dirty="0"/>
              <a:t>관리 동시 수행 ⇒ 클러스터에서 병목현상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Task tracker: </a:t>
            </a:r>
            <a:r>
              <a:rPr lang="ko-KR" altLang="en-US" sz="2000" dirty="0"/>
              <a:t>한 </a:t>
            </a:r>
            <a:r>
              <a:rPr lang="ko-KR" altLang="en-US" sz="2000" dirty="0" err="1"/>
              <a:t>노드에서</a:t>
            </a:r>
            <a:r>
              <a:rPr lang="ko-KR" altLang="en-US" sz="2000" dirty="0"/>
              <a:t> 실행할 수 있는 </a:t>
            </a:r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용 </a:t>
            </a:r>
            <a:r>
              <a:rPr lang="en-US" altLang="ko-KR" sz="2000" dirty="0"/>
              <a:t>task </a:t>
            </a:r>
            <a:r>
              <a:rPr lang="ko-KR" altLang="en-US" sz="2000" dirty="0"/>
              <a:t>개수 제한</a:t>
            </a:r>
            <a:r>
              <a:rPr lang="en-US" altLang="ko-KR" sz="2000" dirty="0"/>
              <a:t>, </a:t>
            </a:r>
            <a:r>
              <a:rPr lang="ko-KR" altLang="en-US" sz="2000" dirty="0"/>
              <a:t>여유자원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활용 못함</a:t>
            </a:r>
            <a:r>
              <a:rPr lang="en-US" altLang="ko-KR" sz="2000" dirty="0"/>
              <a:t>, Map</a:t>
            </a:r>
            <a:r>
              <a:rPr lang="ko-KR" altLang="en-US" sz="2000" dirty="0"/>
              <a:t>과 </a:t>
            </a:r>
            <a:r>
              <a:rPr lang="en-US" altLang="ko-KR" sz="2000" dirty="0"/>
              <a:t>Reduce</a:t>
            </a:r>
            <a:r>
              <a:rPr lang="ko-KR" altLang="en-US" sz="2000" dirty="0"/>
              <a:t>만 실행 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확장성</a:t>
            </a:r>
            <a:r>
              <a:rPr lang="ko-KR" altLang="en-US" sz="2000" dirty="0"/>
              <a:t> 제한 </a:t>
            </a:r>
            <a:r>
              <a:rPr lang="en-US" altLang="ko-KR" sz="2000" dirty="0"/>
              <a:t>: </a:t>
            </a:r>
            <a:r>
              <a:rPr lang="ko-KR" altLang="en-US" sz="2000" dirty="0"/>
              <a:t>최대 </a:t>
            </a:r>
            <a:r>
              <a:rPr lang="en-US" altLang="ko-KR" sz="2000" dirty="0"/>
              <a:t>4,000 Node</a:t>
            </a:r>
            <a:r>
              <a:rPr lang="ko-KR" altLang="en-US" sz="2000" dirty="0"/>
              <a:t>와 </a:t>
            </a:r>
            <a:r>
              <a:rPr lang="en-US" altLang="ko-KR" sz="2000" dirty="0"/>
              <a:t>40,000 Task</a:t>
            </a:r>
            <a:r>
              <a:rPr lang="ko-KR" altLang="en-US" sz="2000" dirty="0"/>
              <a:t>까지만 확장 </a:t>
            </a:r>
            <a:r>
              <a:rPr lang="ko-KR" altLang="en-US" sz="2000" dirty="0" smtClean="0"/>
              <a:t>가능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9317" y="3860458"/>
            <a:ext cx="9530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dirty="0" smtClean="0"/>
              <a:t>Yarn</a:t>
            </a:r>
            <a:endParaRPr lang="en-US" altLang="ko-K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Job </a:t>
            </a:r>
            <a:r>
              <a:rPr lang="en-US" altLang="ko-KR" sz="2000" dirty="0"/>
              <a:t>tracker ⇒ Resource Manager + Application Manager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Task </a:t>
            </a:r>
            <a:r>
              <a:rPr lang="en-US" altLang="ko-KR" sz="2000" dirty="0"/>
              <a:t>tracker ⇒ Node Manager + Application master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Better Scalability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Mapreduce</a:t>
            </a:r>
            <a:r>
              <a:rPr lang="en-US" altLang="ko-KR" sz="2000" dirty="0"/>
              <a:t> </a:t>
            </a:r>
            <a:r>
              <a:rPr lang="ko-KR" altLang="en-US" sz="2000" dirty="0"/>
              <a:t>외에 다양한 어플리케이션을 실행가능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Application</a:t>
            </a:r>
            <a:r>
              <a:rPr lang="ko-KR" altLang="en-US" sz="2000" dirty="0"/>
              <a:t>마다 자원</a:t>
            </a:r>
            <a:r>
              <a:rPr lang="en-US" altLang="ko-KR" sz="2000" dirty="0"/>
              <a:t>(CPU, Memory) </a:t>
            </a:r>
            <a:r>
              <a:rPr lang="ko-KR" altLang="en-US" sz="2000" dirty="0"/>
              <a:t>효율적 할당</a:t>
            </a:r>
          </a:p>
        </p:txBody>
      </p:sp>
    </p:spTree>
    <p:extLst>
      <p:ext uri="{BB962C8B-B14F-4D97-AF65-F5344CB8AC3E}">
        <p14:creationId xmlns:p14="http://schemas.microsoft.com/office/powerpoint/2010/main" val="10415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316898" y="980416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err="1"/>
              <a:t>빅데이터의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  <a:r>
              <a:rPr lang="ko-KR" altLang="en-US" sz="1800" dirty="0"/>
              <a:t>대 속성 </a:t>
            </a:r>
            <a:r>
              <a:rPr lang="en-US" altLang="ko-KR" sz="1800" dirty="0"/>
              <a:t>: 3V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5439" y="1412776"/>
            <a:ext cx="10191902" cy="4968552"/>
            <a:chOff x="179512" y="1556792"/>
            <a:chExt cx="8280920" cy="4968552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28623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데이터의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ko-KR" altLang="en-US" b="1" dirty="0" smtClean="0">
                  <a:solidFill>
                    <a:srgbClr val="00B050"/>
                  </a:solidFill>
                  <a:latin typeface="+mj-ea"/>
                  <a:ea typeface="+mj-ea"/>
                </a:rPr>
                <a:t>규모</a:t>
              </a: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en-US" altLang="ko-KR" b="1" dirty="0" smtClean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j-ea"/>
                  <a:ea typeface="+mj-ea"/>
                </a:rPr>
                <a:t>Volume</a:t>
              </a:r>
              <a:endParaRPr lang="ko-KR" altLang="en-US" b="1" dirty="0">
                <a:solidFill>
                  <a:srgbClr val="00B050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0777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'70~'80            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     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90</a:t>
              </a:r>
              <a:r>
                <a:rPr lang="ko-KR" altLang="en-US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년대 후반 이후                 현재 </a:t>
              </a:r>
              <a:r>
                <a:rPr lang="en-US" altLang="ko-KR" sz="1400" b="1" dirty="0" smtClean="0">
                  <a:solidFill>
                    <a:srgbClr val="002060"/>
                  </a:solidFill>
                  <a:latin typeface="+mj-ea"/>
                  <a:ea typeface="+mj-ea"/>
                </a:rPr>
                <a:t>~ </a:t>
              </a:r>
              <a:endParaRPr lang="ko-KR" altLang="en-US" sz="14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7848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0070C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다양성                                                              </a:t>
              </a:r>
              <a:r>
                <a:rPr lang="en-US" altLang="ko-KR" b="1" dirty="0" smtClean="0">
                  <a:solidFill>
                    <a:srgbClr val="0070C0"/>
                  </a:solidFill>
                  <a:latin typeface="+mj-ea"/>
                  <a:ea typeface="+mj-ea"/>
                </a:rPr>
                <a:t>Variety</a:t>
              </a:r>
              <a:endParaRPr lang="en-US" altLang="ko-KR" b="1" dirty="0">
                <a:solidFill>
                  <a:srgbClr val="0070C0"/>
                </a:solidFill>
                <a:latin typeface="+mj-ea"/>
                <a:ea typeface="+mj-ea"/>
              </a:endParaRPr>
            </a:p>
            <a:p>
              <a:pPr algn="l">
                <a:spcBef>
                  <a:spcPct val="50000"/>
                </a:spcBef>
              </a:pP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/>
            <a:p>
              <a:endParaRPr lang="ko-KR" altLang="en-US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 Box 45"/>
            <p:cNvSpPr txBox="1">
              <a:spLocks noChangeArrowheads="1"/>
            </p:cNvSpPr>
            <p:nvPr/>
          </p:nvSpPr>
          <p:spPr bwMode="auto">
            <a:xfrm>
              <a:off x="467544" y="5629526"/>
              <a:ext cx="7632848" cy="3693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데이터의 </a:t>
              </a:r>
              <a:r>
                <a:rPr lang="ko-KR" altLang="en-US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속도                                                             </a:t>
              </a:r>
              <a:r>
                <a:rPr lang="en-US" altLang="ko-KR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Velocity</a:t>
              </a:r>
              <a:endParaRPr lang="en-US" altLang="ko-KR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AutoShape 29"/>
          <p:cNvSpPr>
            <a:spLocks noChangeArrowheads="1"/>
          </p:cNvSpPr>
          <p:nvPr/>
        </p:nvSpPr>
        <p:spPr bwMode="auto">
          <a:xfrm>
            <a:off x="7399581" y="2372196"/>
            <a:ext cx="3015275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IOT</a:t>
            </a:r>
          </a:p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사물인터넷</a:t>
            </a:r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5362210" y="2372197"/>
            <a:ext cx="1948747" cy="1076857"/>
          </a:xfrm>
          <a:prstGeom prst="homePlate">
            <a:avLst>
              <a:gd name="adj" fmla="val 2767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 smtClean="0">
                <a:solidFill>
                  <a:srgbClr val="002060"/>
                </a:solidFill>
                <a:latin typeface="+mj-ea"/>
                <a:ea typeface="+mj-ea"/>
              </a:rPr>
              <a:t>인터넷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400" b="1" dirty="0" err="1" smtClean="0">
                <a:solidFill>
                  <a:srgbClr val="002060"/>
                </a:solidFill>
                <a:latin typeface="+mj-ea"/>
                <a:ea typeface="+mj-ea"/>
              </a:rPr>
              <a:t>모바일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4031640" y="2372197"/>
            <a:ext cx="1329562" cy="451215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 smtClean="0">
                <a:solidFill>
                  <a:srgbClr val="002060"/>
                </a:solidFill>
                <a:latin typeface="+mj-ea"/>
                <a:ea typeface="+mj-ea"/>
              </a:rPr>
              <a:t>PC</a:t>
            </a:r>
            <a:endParaRPr lang="ko-KR" altLang="en-US" sz="14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2436569" y="2420890"/>
            <a:ext cx="1328096" cy="81679"/>
          </a:xfrm>
          <a:prstGeom prst="homePlate">
            <a:avLst>
              <a:gd name="adj" fmla="val 34461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메인</a:t>
            </a:r>
          </a:p>
          <a:p>
            <a:pPr algn="ctr"/>
            <a:r>
              <a:rPr lang="ko-KR" altLang="en-US" sz="1400" b="1" dirty="0">
                <a:solidFill>
                  <a:srgbClr val="002060"/>
                </a:solidFill>
                <a:latin typeface="+mj-ea"/>
                <a:ea typeface="+mj-ea"/>
              </a:rPr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20016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solidFill>
                  <a:srgbClr val="C00000"/>
                </a:solidFill>
              </a:rPr>
              <a:t>Hadoop </a:t>
            </a:r>
            <a:r>
              <a:rPr lang="ko-KR" altLang="en-US" sz="2000" b="1" dirty="0" err="1" smtClean="0">
                <a:solidFill>
                  <a:srgbClr val="C00000"/>
                </a:solidFill>
              </a:rPr>
              <a:t>고가용성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105313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일부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정상적인 접속이 끊어진 경우라도 전체적인 처리는 계속 진행될 수 있어야 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고가용성을</a:t>
            </a:r>
            <a:r>
              <a:rPr lang="ko-KR" altLang="en-US" dirty="0" smtClean="0"/>
              <a:t> 보장하는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노스가</a:t>
            </a:r>
            <a:r>
              <a:rPr lang="ko-KR" altLang="en-US" dirty="0" smtClean="0"/>
              <a:t> 가진 정보를 일관성 있게 이중화해서 저장하는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가동중인 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고장 나면 별도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그것을 인식해서 마스터 </a:t>
            </a:r>
            <a:r>
              <a:rPr lang="ko-KR" altLang="en-US" dirty="0" err="1" smtClean="0"/>
              <a:t>노드로서</a:t>
            </a:r>
            <a:r>
              <a:rPr lang="ko-KR" altLang="en-US" dirty="0" smtClean="0"/>
              <a:t> 처리를 인계하는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서비스 가능한지를 감시하여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있는 경우에 마스터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변경하는 기능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en-US" altLang="ko-KR" dirty="0" smtClean="0"/>
              <a:t>HA</a:t>
            </a:r>
            <a:r>
              <a:rPr lang="ko-KR" altLang="en-US" dirty="0" smtClean="0"/>
              <a:t>클러스터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Active-Standby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Failover </a:t>
            </a:r>
            <a:r>
              <a:rPr lang="ko-KR" altLang="en-US" dirty="0" smtClean="0"/>
              <a:t>처리 시 </a:t>
            </a:r>
            <a:r>
              <a:rPr lang="en-US" altLang="ko-KR" dirty="0" smtClean="0"/>
              <a:t>Active </a:t>
            </a:r>
            <a:r>
              <a:rPr lang="ko-KR" altLang="en-US" dirty="0" smtClean="0"/>
              <a:t>상태인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가동하고 있는 리소스를 정지 격리 처리 </a:t>
            </a:r>
            <a:r>
              <a:rPr lang="en-US" altLang="ko-KR" dirty="0" smtClean="0"/>
              <a:t>(Fencing)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감시와 격리 제어를 위해 </a:t>
            </a:r>
            <a:r>
              <a:rPr lang="en-US" altLang="ko-KR" dirty="0" err="1" smtClean="0"/>
              <a:t>ZooKeeper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이중화와 일관성을 보장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3. </a:t>
            </a:r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스토어 종류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81</a:t>
            </a:fld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384286" y="1125003"/>
            <a:ext cx="108722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Hadoop</a:t>
            </a:r>
            <a:r>
              <a:rPr lang="en-US" altLang="ko-KR" sz="1800" dirty="0" smtClean="0"/>
              <a:t> 2.0 YARN</a:t>
            </a:r>
            <a:r>
              <a:rPr lang="ko-KR" altLang="en-US" sz="1800" dirty="0" smtClean="0"/>
              <a:t>의 내부 </a:t>
            </a:r>
            <a:r>
              <a:rPr lang="ko-KR" altLang="en-US" sz="1800" dirty="0" err="1" smtClean="0"/>
              <a:t>데몬과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95039"/>
              </p:ext>
            </p:extLst>
          </p:nvPr>
        </p:nvGraphicFramePr>
        <p:xfrm>
          <a:off x="818055" y="1744425"/>
          <a:ext cx="10567986" cy="449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3027"/>
                <a:gridCol w="820495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데몬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YARN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Master </a:t>
                      </a:r>
                      <a:r>
                        <a:rPr lang="ko-KR" altLang="en-US" dirty="0" smtClean="0"/>
                        <a:t>역할을 수행한다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클러스터 내의 자원을 총괄하여 관리한다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Scheduler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 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Node Manager</a:t>
                      </a:r>
                      <a:r>
                        <a:rPr lang="ko-KR" altLang="en-US" baseline="0" dirty="0" smtClean="0"/>
                        <a:t>와 통신하며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에 자원을 할당하고 스케줄링을 수행한다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내의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클러스터 내에 </a:t>
                      </a:r>
                      <a:r>
                        <a:rPr lang="en-US" altLang="ko-KR" baseline="0" dirty="0" smtClean="0"/>
                        <a:t>Application Master</a:t>
                      </a:r>
                      <a:r>
                        <a:rPr lang="ko-KR" altLang="en-US" baseline="0" dirty="0" smtClean="0"/>
                        <a:t>를 실행시키고 그 상태를 관리한다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Node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클러스터 내 개별 </a:t>
                      </a:r>
                      <a:r>
                        <a:rPr lang="ko-KR" altLang="en-US" dirty="0" err="1" smtClean="0"/>
                        <a:t>노드에서</a:t>
                      </a:r>
                      <a:r>
                        <a:rPr lang="ko-KR" altLang="en-US" dirty="0" smtClean="0"/>
                        <a:t> 동작한다</a:t>
                      </a:r>
                      <a:r>
                        <a:rPr lang="en-US" altLang="ko-KR" dirty="0" smtClean="0"/>
                        <a:t>. Application Container</a:t>
                      </a:r>
                      <a:r>
                        <a:rPr lang="ko-KR" altLang="en-US" dirty="0" smtClean="0"/>
                        <a:t>를 실행할 수 있도록 환경을 만들고 각 </a:t>
                      </a:r>
                      <a:r>
                        <a:rPr lang="ko-KR" altLang="en-US" dirty="0" err="1" smtClean="0"/>
                        <a:t>노드의</a:t>
                      </a:r>
                      <a:r>
                        <a:rPr lang="ko-KR" altLang="en-US" dirty="0" smtClean="0"/>
                        <a:t> 상태 정보를 모니터링 하여 </a:t>
                      </a:r>
                      <a:r>
                        <a:rPr lang="en-US" altLang="ko-KR" dirty="0" smtClean="0"/>
                        <a:t>Resource Manager</a:t>
                      </a:r>
                      <a:r>
                        <a:rPr lang="ko-KR" altLang="en-US" dirty="0" smtClean="0"/>
                        <a:t>에게 제공한다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각각의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을 관리하는 마스터 역할을 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할당된 태스크의 실행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모니터링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장애 </a:t>
                      </a:r>
                      <a:r>
                        <a:rPr lang="ko-KR" altLang="en-US" dirty="0" err="1" smtClean="0"/>
                        <a:t>처리등의</a:t>
                      </a:r>
                      <a:r>
                        <a:rPr lang="ko-KR" altLang="en-US" dirty="0" smtClean="0"/>
                        <a:t> 역할을 담당한다</a:t>
                      </a:r>
                      <a:r>
                        <a:rPr lang="en-US" altLang="ko-KR" dirty="0" smtClean="0"/>
                        <a:t>. </a:t>
                      </a:r>
                      <a:r>
                        <a:rPr lang="ko-KR" altLang="en-US" dirty="0" smtClean="0"/>
                        <a:t>각 </a:t>
                      </a:r>
                      <a:r>
                        <a:rPr lang="en-US" altLang="ko-KR" dirty="0" smtClean="0"/>
                        <a:t>Application</a:t>
                      </a:r>
                      <a:r>
                        <a:rPr lang="ko-KR" altLang="en-US" dirty="0" smtClean="0"/>
                        <a:t>마다 하나씩 존재하는 </a:t>
                      </a:r>
                      <a:r>
                        <a:rPr lang="ko-KR" altLang="en-US" dirty="0" err="1" smtClean="0"/>
                        <a:t>데몬이다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Container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Application Master</a:t>
                      </a:r>
                      <a:r>
                        <a:rPr lang="ko-KR" altLang="en-US" dirty="0" smtClean="0"/>
                        <a:t>가 관리하는 태스크를 수행하는 데몬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개별 </a:t>
                      </a:r>
                      <a:r>
                        <a:rPr lang="ko-KR" altLang="en-US" baseline="0" dirty="0" err="1" smtClean="0"/>
                        <a:t>노드에</a:t>
                      </a:r>
                      <a:r>
                        <a:rPr lang="ko-KR" altLang="en-US" baseline="0" dirty="0" smtClean="0"/>
                        <a:t> 분산되어 </a:t>
                      </a:r>
                      <a:r>
                        <a:rPr lang="en-US" altLang="ko-KR" baseline="0" dirty="0" smtClean="0"/>
                        <a:t>Node Manager</a:t>
                      </a:r>
                      <a:r>
                        <a:rPr lang="ko-KR" altLang="en-US" baseline="0" dirty="0" smtClean="0"/>
                        <a:t>에 의해 생성된다</a:t>
                      </a:r>
                      <a:r>
                        <a:rPr lang="en-US" altLang="ko-KR" baseline="0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30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317" y="1087114"/>
            <a:ext cx="1085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000" b="1" dirty="0" err="1" smtClean="0">
                <a:solidFill>
                  <a:srgbClr val="C00000"/>
                </a:solidFill>
              </a:rPr>
              <a:t>ZooKeeper</a:t>
            </a:r>
            <a:endParaRPr lang="en-US" altLang="ko-KR" sz="2000" b="1" dirty="0" smtClean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2510" y="1631842"/>
            <a:ext cx="57386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Zookeeper </a:t>
            </a:r>
            <a:r>
              <a:rPr lang="ko-KR" altLang="en-US" dirty="0" smtClean="0"/>
              <a:t>클러스터 시작 시에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대의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리더로 선출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클라이언트가 </a:t>
            </a:r>
            <a:r>
              <a:rPr lang="en-US" altLang="ko-KR" dirty="0" smtClean="0"/>
              <a:t>Zookeeper</a:t>
            </a:r>
            <a:r>
              <a:rPr lang="ko-KR" altLang="en-US" dirty="0" smtClean="0"/>
              <a:t>에 데이터 갱신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요청을 </a:t>
            </a:r>
            <a:r>
              <a:rPr lang="en-US" altLang="ko-KR" dirty="0" smtClean="0"/>
              <a:t>leader</a:t>
            </a:r>
            <a:r>
              <a:rPr lang="ko-KR" altLang="en-US" dirty="0" smtClean="0"/>
              <a:t>에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/>
              <a:t>Leader</a:t>
            </a:r>
            <a:r>
              <a:rPr lang="ko-KR" altLang="en-US" dirty="0" smtClean="0"/>
              <a:t>는 갱신 처리에 트랜잭션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부여하고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요청을 전송한다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갱신 데이터를 저널 로그에 기록하고 리더에게 응답을 반환한다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 smtClean="0"/>
              <a:t>리더는 과반수의 </a:t>
            </a:r>
            <a:r>
              <a:rPr lang="ko-KR" altLang="en-US" dirty="0" err="1" smtClean="0"/>
              <a:t>노드로부터</a:t>
            </a:r>
            <a:r>
              <a:rPr lang="ko-KR" altLang="en-US" dirty="0" smtClean="0"/>
              <a:t> 응답이 돌아온 시점에 기록 처리가 성공했다고 간주하여 클라이언트에게 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명령을 반환한다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95" y="1631841"/>
            <a:ext cx="4962525" cy="357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87488" y="2780928"/>
            <a:ext cx="9409045" cy="72008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하둡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분산 파일시스템</a:t>
            </a: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altLang="ko-KR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HDFS) </a:t>
            </a:r>
            <a:r>
              <a:rPr lang="ko-KR" altLang="en-US" sz="3600" b="1" noProof="0" dirty="0" smtClean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5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네임 </a:t>
            </a:r>
            <a:r>
              <a:rPr lang="ko-KR" altLang="en-US" dirty="0" err="1"/>
              <a:t>노드</a:t>
            </a:r>
            <a:r>
              <a:rPr lang="en-US" altLang="ko-KR" dirty="0"/>
              <a:t>)  </a:t>
            </a:r>
            <a:r>
              <a:rPr lang="ko-KR" altLang="en-US" dirty="0"/>
              <a:t>역할 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네임 </a:t>
            </a:r>
            <a:r>
              <a:rPr lang="ko-KR" altLang="en-US" dirty="0" err="1"/>
              <a:t>노드는</a:t>
            </a:r>
            <a:r>
              <a:rPr lang="ko-KR" altLang="en-US" dirty="0"/>
              <a:t> 입력되는 파일에 대한 저장소선택</a:t>
            </a:r>
            <a:r>
              <a:rPr lang="en-US" altLang="ko-KR" dirty="0"/>
              <a:t>, </a:t>
            </a:r>
            <a:r>
              <a:rPr lang="ko-KR" altLang="en-US" dirty="0"/>
              <a:t>복제 개수 지정 등 데이터 </a:t>
            </a:r>
            <a:r>
              <a:rPr lang="ko-KR" altLang="en-US" dirty="0" err="1"/>
              <a:t>노드를</a:t>
            </a:r>
            <a:r>
              <a:rPr lang="ko-KR" altLang="en-US" dirty="0"/>
              <a:t> 관리합니다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일종의 </a:t>
            </a:r>
            <a:r>
              <a:rPr lang="en-US" altLang="ko-KR" dirty="0"/>
              <a:t>Master node</a:t>
            </a:r>
            <a:r>
              <a:rPr lang="ko-KR" altLang="en-US" dirty="0"/>
              <a:t>로 파일에 대한 메타 데이터를 저장하는 </a:t>
            </a:r>
            <a:r>
              <a:rPr lang="ko-KR" altLang="en-US" dirty="0" err="1"/>
              <a:t>노드로</a:t>
            </a:r>
            <a:r>
              <a:rPr lang="en-US" altLang="ko-KR" dirty="0"/>
              <a:t>, </a:t>
            </a:r>
            <a:r>
              <a:rPr lang="ko-KR" altLang="en-US" dirty="0" err="1"/>
              <a:t>디렉토리</a:t>
            </a:r>
            <a:r>
              <a:rPr lang="ko-KR" altLang="en-US" dirty="0"/>
              <a:t> 구조</a:t>
            </a:r>
            <a:r>
              <a:rPr lang="en-US" altLang="ko-KR" dirty="0"/>
              <a:t>, </a:t>
            </a:r>
            <a:r>
              <a:rPr lang="ko-KR" altLang="en-US" dirty="0" smtClean="0"/>
              <a:t>파일에 대한 </a:t>
            </a:r>
            <a:r>
              <a:rPr lang="ko-KR" altLang="en-US" dirty="0"/>
              <a:t>각종 메타 데이터</a:t>
            </a:r>
            <a:r>
              <a:rPr lang="en-US" altLang="ko-KR" dirty="0"/>
              <a:t>, </a:t>
            </a:r>
            <a:r>
              <a:rPr lang="ko-KR" altLang="en-US" dirty="0"/>
              <a:t>그리고 물리적 파일이 저장되어 있는 위치 등을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노드들에는</a:t>
            </a:r>
            <a:r>
              <a:rPr lang="ko-KR" altLang="en-US" dirty="0"/>
              <a:t> 모든 블록에 대한 메타정보가 들어와 있기 때문에</a:t>
            </a:r>
            <a:r>
              <a:rPr lang="en-US" altLang="ko-KR" dirty="0"/>
              <a:t>, </a:t>
            </a:r>
            <a:r>
              <a:rPr lang="ko-KR" altLang="en-US" dirty="0"/>
              <a:t>네임 </a:t>
            </a:r>
            <a:r>
              <a:rPr lang="ko-KR" altLang="en-US" dirty="0" err="1"/>
              <a:t>노드가</a:t>
            </a:r>
            <a:r>
              <a:rPr lang="ko-KR" altLang="en-US" dirty="0"/>
              <a:t> 장애가 </a:t>
            </a:r>
            <a:r>
              <a:rPr lang="ko-KR" altLang="en-US" dirty="0" smtClean="0"/>
              <a:t>나면 </a:t>
            </a:r>
            <a:r>
              <a:rPr lang="ko-KR" altLang="en-US" dirty="0"/>
              <a:t>전체 </a:t>
            </a:r>
            <a:r>
              <a:rPr lang="en-US" altLang="ko-KR" dirty="0"/>
              <a:t>HDFS </a:t>
            </a:r>
            <a:r>
              <a:rPr lang="ko-KR" altLang="en-US" dirty="0"/>
              <a:t>이 장애가 나게 됩니다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SPOF(single point of failure)</a:t>
            </a:r>
            <a:r>
              <a:rPr lang="ko-KR" altLang="en-US" dirty="0"/>
              <a:t>라 부릅니다</a:t>
            </a:r>
            <a:r>
              <a:rPr lang="en-US" altLang="ko-KR" dirty="0"/>
              <a:t>. </a:t>
            </a:r>
            <a:r>
              <a:rPr lang="ko-KR" altLang="en-US" dirty="0" smtClean="0"/>
              <a:t>이것은 어떤 </a:t>
            </a:r>
            <a:r>
              <a:rPr lang="ko-KR" altLang="en-US" dirty="0"/>
              <a:t>방법으로든 앞으로 해결해야 할 과제입니다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파일 이름</a:t>
            </a:r>
            <a:r>
              <a:rPr lang="en-US" altLang="ko-KR" dirty="0"/>
              <a:t>, </a:t>
            </a:r>
            <a:r>
              <a:rPr lang="ko-KR" altLang="en-US" dirty="0"/>
              <a:t>각 파일의 데이터 </a:t>
            </a:r>
            <a:r>
              <a:rPr lang="ko-KR" altLang="en-US" dirty="0" err="1"/>
              <a:t>노드</a:t>
            </a:r>
            <a:r>
              <a:rPr lang="ko-KR" altLang="en-US" dirty="0"/>
              <a:t> 위치 등 모든 메타데이터는 메모리 영역에 저장하므로 </a:t>
            </a:r>
            <a:r>
              <a:rPr lang="ko-KR" altLang="en-US" dirty="0" smtClean="0"/>
              <a:t>바른 </a:t>
            </a:r>
            <a:r>
              <a:rPr lang="ko-KR" altLang="en-US" dirty="0"/>
              <a:t>접근이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Checkpoint </a:t>
            </a:r>
            <a:r>
              <a:rPr lang="ko-KR" altLang="en-US" dirty="0"/>
              <a:t>관리를 수행합니다</a:t>
            </a:r>
            <a:r>
              <a:rPr lang="en-US" altLang="ko-KR" dirty="0"/>
              <a:t>. </a:t>
            </a:r>
            <a:r>
              <a:rPr lang="ko-KR" altLang="en-US" dirty="0"/>
              <a:t>이것은 주기적으로 상태를 체크해 빠른 시간에 장애를 </a:t>
            </a:r>
            <a:r>
              <a:rPr lang="ko-KR" altLang="en-US" dirty="0" smtClean="0"/>
              <a:t>인지하고</a:t>
            </a:r>
            <a:r>
              <a:rPr lang="en-US" altLang="ko-KR" dirty="0"/>
              <a:t>, </a:t>
            </a:r>
            <a:r>
              <a:rPr lang="ko-KR" altLang="en-US" dirty="0"/>
              <a:t>대처할 수 있게 도와줍니다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fsimage</a:t>
            </a:r>
            <a:r>
              <a:rPr lang="en-US" altLang="ko-KR" dirty="0"/>
              <a:t> : </a:t>
            </a:r>
            <a:r>
              <a:rPr lang="ko-KR" altLang="en-US" dirty="0"/>
              <a:t>파일 위치에 대한 </a:t>
            </a:r>
            <a:r>
              <a:rPr lang="ko-KR" altLang="en-US" dirty="0" err="1"/>
              <a:t>매칭과</a:t>
            </a:r>
            <a:r>
              <a:rPr lang="ko-KR" altLang="en-US" dirty="0"/>
              <a:t> 속성 등 </a:t>
            </a:r>
            <a:r>
              <a:rPr lang="en-US" altLang="ko-KR" dirty="0"/>
              <a:t>namespace</a:t>
            </a:r>
            <a:r>
              <a:rPr lang="ko-KR" altLang="en-US" dirty="0"/>
              <a:t>를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editlog</a:t>
            </a:r>
            <a:r>
              <a:rPr lang="en-US" altLang="ko-KR" dirty="0"/>
              <a:t> : </a:t>
            </a:r>
            <a:r>
              <a:rPr lang="ko-KR" altLang="en-US" dirty="0"/>
              <a:t>파일 입출력에 대한 트랜잭션 로그를 저장합니다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36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/>
              <a:t>Secondary </a:t>
            </a:r>
            <a:r>
              <a:rPr lang="en-US" altLang="ko-KR" dirty="0" err="1"/>
              <a:t>Namenode</a:t>
            </a:r>
            <a:r>
              <a:rPr lang="en-US" altLang="ko-KR" dirty="0"/>
              <a:t>(</a:t>
            </a:r>
            <a:r>
              <a:rPr lang="ko-KR" altLang="en-US" dirty="0"/>
              <a:t>보조 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네임노드의</a:t>
            </a:r>
            <a:r>
              <a:rPr lang="ko-KR" altLang="en-US" dirty="0"/>
              <a:t> </a:t>
            </a:r>
            <a:r>
              <a:rPr lang="en-US" altLang="ko-KR" dirty="0" err="1"/>
              <a:t>fsimage</a:t>
            </a:r>
            <a:r>
              <a:rPr lang="ko-KR" altLang="en-US" dirty="0"/>
              <a:t>와 </a:t>
            </a:r>
            <a:r>
              <a:rPr lang="en-US" altLang="ko-KR" dirty="0" err="1"/>
              <a:t>editlog</a:t>
            </a:r>
            <a:r>
              <a:rPr lang="en-US" altLang="ko-KR" dirty="0"/>
              <a:t> </a:t>
            </a:r>
            <a:r>
              <a:rPr lang="ko-KR" altLang="en-US" dirty="0"/>
              <a:t>스냅샷을 저장합니다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보노</a:t>
            </a:r>
            <a:r>
              <a:rPr lang="ko-KR" altLang="en-US" dirty="0"/>
              <a:t> </a:t>
            </a:r>
            <a:r>
              <a:rPr lang="ko-KR" altLang="en-US" dirty="0" err="1"/>
              <a:t>네임노드는</a:t>
            </a:r>
            <a:r>
              <a:rPr lang="ko-KR" altLang="en-US" dirty="0"/>
              <a:t> </a:t>
            </a:r>
            <a:r>
              <a:rPr lang="en-US" altLang="ko-KR" dirty="0"/>
              <a:t>Master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네임노드</a:t>
            </a:r>
            <a:r>
              <a:rPr lang="en-US" altLang="ko-KR" dirty="0"/>
              <a:t>) </a:t>
            </a:r>
            <a:r>
              <a:rPr lang="ko-KR" altLang="en-US" dirty="0"/>
              <a:t>장애 시 복구하기 위한 기능이 아닙니다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en-US" altLang="ko-KR" dirty="0" err="1"/>
              <a:t>Hadoop</a:t>
            </a:r>
            <a:r>
              <a:rPr lang="ko-KR" altLang="en-US" dirty="0"/>
              <a:t>을 재 가동할 때 </a:t>
            </a:r>
            <a:r>
              <a:rPr lang="en-US" altLang="ko-KR" dirty="0" err="1"/>
              <a:t>editlog</a:t>
            </a:r>
            <a:r>
              <a:rPr lang="ko-KR" altLang="en-US" dirty="0"/>
              <a:t>의 </a:t>
            </a:r>
            <a:r>
              <a:rPr lang="ko-KR" altLang="en-US" dirty="0" err="1"/>
              <a:t>트랜텍션</a:t>
            </a:r>
            <a:r>
              <a:rPr lang="ko-KR" altLang="en-US" dirty="0"/>
              <a:t> 로그를 다시 작성</a:t>
            </a:r>
            <a:r>
              <a:rPr lang="en-US" altLang="ko-KR" dirty="0"/>
              <a:t>(rebuild) </a:t>
            </a:r>
            <a:r>
              <a:rPr lang="ko-KR" altLang="en-US" dirty="0"/>
              <a:t>해주는 역할을 합니다</a:t>
            </a:r>
            <a:r>
              <a:rPr lang="en-US" altLang="ko-KR" dirty="0"/>
              <a:t>.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505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9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80728"/>
            <a:ext cx="11417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dirty="0" err="1"/>
              <a:t>Datanode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역할 </a:t>
            </a:r>
            <a:endParaRPr lang="ko-KR" altLang="en-US" dirty="0"/>
          </a:p>
          <a:p>
            <a:pPr lvl="1"/>
            <a:r>
              <a:rPr lang="en-US" altLang="ko-KR" dirty="0" smtClean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노드는</a:t>
            </a:r>
            <a:r>
              <a:rPr lang="ko-KR" altLang="en-US" dirty="0"/>
              <a:t> 실제 파일을 저장</a:t>
            </a:r>
            <a:r>
              <a:rPr lang="en-US" altLang="ko-KR" dirty="0"/>
              <a:t>/</a:t>
            </a:r>
            <a:r>
              <a:rPr lang="ko-KR" altLang="en-US" dirty="0"/>
              <a:t>읽기 수행</a:t>
            </a:r>
            <a:r>
              <a:rPr lang="en-US" altLang="ko-KR" dirty="0"/>
              <a:t>. </a:t>
            </a:r>
            <a:r>
              <a:rPr lang="ko-KR" altLang="en-US" dirty="0"/>
              <a:t>하나의 파일을 블록이라는 단위로 나눠서 </a:t>
            </a:r>
            <a:r>
              <a:rPr lang="ko-KR" altLang="en-US" dirty="0" smtClean="0"/>
              <a:t>저장하는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Block</a:t>
            </a:r>
            <a:r>
              <a:rPr lang="ko-KR" altLang="en-US" dirty="0"/>
              <a:t>단위는 임의 설정이 가능합니다</a:t>
            </a:r>
            <a:r>
              <a:rPr lang="en-US" altLang="ko-KR" dirty="0"/>
              <a:t>. </a:t>
            </a:r>
            <a:r>
              <a:rPr lang="ko-KR" altLang="en-US" dirty="0"/>
              <a:t>디폴트는 </a:t>
            </a:r>
            <a:r>
              <a:rPr lang="en-US" altLang="ko-KR" dirty="0"/>
              <a:t>64MByte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 err="1"/>
              <a:t>네임노드와</a:t>
            </a:r>
            <a:r>
              <a:rPr lang="ko-KR" altLang="en-US" dirty="0"/>
              <a:t> 주기적으로 통신하여 저장하고 있는 블록에 대한 정보를 </a:t>
            </a:r>
            <a:r>
              <a:rPr lang="ko-KR" altLang="en-US" dirty="0" err="1"/>
              <a:t>네임노드에</a:t>
            </a:r>
            <a:r>
              <a:rPr lang="ko-KR" altLang="en-US" dirty="0"/>
              <a:t> </a:t>
            </a:r>
            <a:r>
              <a:rPr lang="ko-KR" altLang="en-US" dirty="0" smtClean="0"/>
              <a:t>저장하도록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데이터 </a:t>
            </a:r>
            <a:r>
              <a:rPr lang="ko-KR" altLang="en-US" dirty="0" err="1"/>
              <a:t>노드에</a:t>
            </a:r>
            <a:r>
              <a:rPr lang="ko-KR" altLang="en-US" dirty="0"/>
              <a:t> 저장된 파일들은 정책에 의해 자동 분산 저장되며 </a:t>
            </a:r>
            <a:r>
              <a:rPr lang="en-US" altLang="ko-KR" dirty="0"/>
              <a:t>1</a:t>
            </a:r>
            <a:r>
              <a:rPr lang="ko-KR" altLang="en-US" dirty="0"/>
              <a:t>대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r>
              <a:rPr lang="ko-KR" altLang="en-US"/>
              <a:t>장애가 </a:t>
            </a:r>
            <a:r>
              <a:rPr lang="ko-KR" altLang="en-US" smtClean="0"/>
              <a:t>나도 서비스 </a:t>
            </a:r>
            <a:r>
              <a:rPr lang="ko-KR" altLang="en-US" dirty="0"/>
              <a:t>영향 없습니다</a:t>
            </a:r>
            <a:r>
              <a:rPr lang="en-US" altLang="ko-KR" dirty="0"/>
              <a:t>.(no single point of failure)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7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HDFS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Node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4027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6" y="305361"/>
            <a:ext cx="7226905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ko-KR" b="1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dirty="0"/>
              <a:t>Hadoop </a:t>
            </a:r>
            <a:r>
              <a:rPr lang="ko-KR" altLang="en-US" b="1" dirty="0"/>
              <a:t>클러스터 구성 환경</a:t>
            </a: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8276" y="1765737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 err="1"/>
              <a:t>노드</a:t>
            </a:r>
            <a:r>
              <a:rPr lang="ko-KR" altLang="en-US" sz="2000" dirty="0"/>
              <a:t> 구성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err="1" smtClean="0"/>
              <a:t>네임노드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1(master)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보조 </a:t>
            </a:r>
            <a:r>
              <a:rPr lang="ko-KR" altLang="en-US" sz="2000" dirty="0" err="1"/>
              <a:t>네임노드</a:t>
            </a:r>
            <a:r>
              <a:rPr lang="ko-KR" altLang="en-US" sz="2000" dirty="0"/>
              <a:t> </a:t>
            </a:r>
            <a:r>
              <a:rPr lang="en-US" altLang="ko-KR" sz="2000" dirty="0"/>
              <a:t>1(backup)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데이터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</a:t>
            </a:r>
            <a:r>
              <a:rPr lang="en-US" altLang="ko-KR" sz="2000" dirty="0"/>
              <a:t>2(slave1, slave2)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모든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동일하게 </a:t>
            </a:r>
            <a:r>
              <a:rPr lang="en-US" altLang="ko-KR" sz="2000" dirty="0" err="1"/>
              <a:t>hadoop</a:t>
            </a:r>
            <a:r>
              <a:rPr lang="en-US" altLang="ko-KR" sz="2000" dirty="0"/>
              <a:t> </a:t>
            </a:r>
            <a:r>
              <a:rPr lang="ko-KR" altLang="en-US" sz="2000" dirty="0"/>
              <a:t>계정 생성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8276" y="3810000"/>
            <a:ext cx="695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설치환경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Cent </a:t>
            </a:r>
            <a:r>
              <a:rPr lang="en-US" altLang="ko-KR" sz="2000" dirty="0"/>
              <a:t>OS 6.4 x86 32bit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Java </a:t>
            </a:r>
            <a:r>
              <a:rPr lang="en-US" altLang="ko-KR" sz="2000" dirty="0"/>
              <a:t>SE 7u51(http://java.sun.com)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Apache </a:t>
            </a:r>
            <a:r>
              <a:rPr lang="en-US" altLang="ko-KR" sz="2000" dirty="0"/>
              <a:t>Hadoop 2.2.0(http://hadoop.apache.org)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Eclipse </a:t>
            </a:r>
            <a:r>
              <a:rPr lang="en-US" altLang="ko-KR" sz="2000" dirty="0"/>
              <a:t>4.3(Kepler)(http://eclipse.org)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68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JDK </a:t>
            </a:r>
            <a:r>
              <a:rPr lang="ko-KR" altLang="en-US" b="1" dirty="0"/>
              <a:t>설치</a:t>
            </a:r>
          </a:p>
          <a:p>
            <a:r>
              <a:rPr lang="en-US" altLang="ko-KR" dirty="0"/>
              <a:t>http://www.oracle.com/technetwork/java/javase/downloads/index.html</a:t>
            </a:r>
            <a:r>
              <a:rPr lang="ko-KR" altLang="en-US" dirty="0" smtClean="0"/>
              <a:t>에서 </a:t>
            </a:r>
            <a:r>
              <a:rPr lang="en-US" altLang="ko-KR" dirty="0"/>
              <a:t>Java SE 1.7</a:t>
            </a:r>
            <a:r>
              <a:rPr lang="ko-KR" altLang="en-US" dirty="0"/>
              <a:t>버전을 다운로드 받습니다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~]$ </a:t>
            </a:r>
            <a:r>
              <a:rPr lang="en-US" altLang="ko-KR" dirty="0" err="1"/>
              <a:t>su</a:t>
            </a:r>
            <a:r>
              <a:rPr lang="en-US" altLang="ko-KR" dirty="0"/>
              <a:t> -</a:t>
            </a:r>
          </a:p>
          <a:p>
            <a:r>
              <a:rPr lang="en-US" altLang="ko-KR" dirty="0"/>
              <a:t>Password :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cd 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/Downloads/jdk-8u221-linux-x64.tar.gz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/local/jdk1.8.0_221/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</a:p>
          <a:p>
            <a:endParaRPr lang="en-US" altLang="ko-KR" dirty="0" smtClean="0"/>
          </a:p>
          <a:p>
            <a:r>
              <a:rPr lang="en-US" altLang="ko-KR" b="1" dirty="0"/>
              <a:t>Eclipse</a:t>
            </a:r>
          </a:p>
          <a:p>
            <a:r>
              <a:rPr lang="ko-KR" altLang="en-US" dirty="0" err="1"/>
              <a:t>이클립스는</a:t>
            </a:r>
            <a:r>
              <a:rPr lang="ko-KR" altLang="en-US" dirty="0"/>
              <a:t> 자바 개발 도구입니다</a:t>
            </a:r>
            <a:r>
              <a:rPr lang="en-US" altLang="ko-KR" dirty="0"/>
              <a:t>. http://www.eclipse.org/downloads </a:t>
            </a:r>
            <a:r>
              <a:rPr lang="ko-KR" altLang="en-US" dirty="0"/>
              <a:t>에서 </a:t>
            </a:r>
            <a:r>
              <a:rPr lang="ko-KR" altLang="en-US" dirty="0" err="1"/>
              <a:t>다운로드합니다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root </a:t>
            </a:r>
            <a:r>
              <a:rPr lang="ko-KR" altLang="en-US" dirty="0"/>
              <a:t>계정으로 압축을 풀고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권한을 줘야 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/Downloads/eclipse-jee-photon-R-linux-gtk-x86_64.tar.gz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-al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/local/eclipse/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</a:t>
            </a:r>
            <a:r>
              <a:rPr lang="en-US" altLang="ko-KR" dirty="0" smtClean="0">
                <a:solidFill>
                  <a:srgbClr val="C00000"/>
                </a:solidFill>
              </a:rPr>
              <a:t>al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0" y="934493"/>
            <a:ext cx="11372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Hadoop </a:t>
            </a:r>
            <a:r>
              <a:rPr lang="ko-KR" altLang="en-US" b="1" dirty="0"/>
              <a:t>다운로드 및 설치</a:t>
            </a:r>
          </a:p>
          <a:p>
            <a:r>
              <a:rPr lang="en-US" altLang="ko-KR" dirty="0"/>
              <a:t>http://hadoop.apache.org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 </a:t>
            </a:r>
            <a:r>
              <a:rPr lang="ko-KR" altLang="en-US" dirty="0" err="1"/>
              <a:t>디렉토리에</a:t>
            </a:r>
            <a:r>
              <a:rPr lang="ko-KR" altLang="en-US" dirty="0"/>
              <a:t> 다운로드 한 다음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/local/</a:t>
            </a:r>
            <a:r>
              <a:rPr lang="en-US" altLang="ko-KR" dirty="0" err="1"/>
              <a:t>hadoop</a:t>
            </a:r>
            <a:r>
              <a:rPr lang="en-US" altLang="ko-KR" dirty="0"/>
              <a:t>/</a:t>
            </a:r>
            <a:r>
              <a:rPr lang="ko-KR" altLang="en-US" dirty="0" err="1"/>
              <a:t>디렉토리에서</a:t>
            </a:r>
            <a:r>
              <a:rPr lang="ko-KR" altLang="en-US" dirty="0"/>
              <a:t> </a:t>
            </a:r>
            <a:r>
              <a:rPr lang="en-US" altLang="ko-KR" dirty="0"/>
              <a:t>tar </a:t>
            </a:r>
            <a:r>
              <a:rPr lang="ko-KR" altLang="en-US" dirty="0" smtClean="0"/>
              <a:t>명령을 실행하여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>
                <a:solidFill>
                  <a:srgbClr val="C00000"/>
                </a:solidFill>
              </a:rPr>
              <a:t>tar -</a:t>
            </a:r>
            <a:r>
              <a:rPr lang="en-US" altLang="ko-KR" dirty="0" err="1">
                <a:solidFill>
                  <a:srgbClr val="C00000"/>
                </a:solidFill>
              </a:rPr>
              <a:t>xvf</a:t>
            </a:r>
            <a:r>
              <a:rPr lang="en-US" altLang="ko-KR" dirty="0">
                <a:solidFill>
                  <a:srgbClr val="C00000"/>
                </a:solidFill>
              </a:rPr>
              <a:t> /home/</a:t>
            </a:r>
            <a:r>
              <a:rPr lang="en-US" altLang="ko-KR" dirty="0" err="1">
                <a:solidFill>
                  <a:srgbClr val="C00000"/>
                </a:solidFill>
              </a:rPr>
              <a:t>hadoop</a:t>
            </a:r>
            <a:r>
              <a:rPr lang="en-US" altLang="ko-KR" dirty="0">
                <a:solidFill>
                  <a:srgbClr val="C00000"/>
                </a:solidFill>
              </a:rPr>
              <a:t>/Downloads/hadoop-2.7.7.tar.gz 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chown</a:t>
            </a:r>
            <a:r>
              <a:rPr lang="en-US" altLang="ko-KR" dirty="0">
                <a:solidFill>
                  <a:srgbClr val="C00000"/>
                </a:solidFill>
              </a:rPr>
              <a:t> -R </a:t>
            </a:r>
            <a:r>
              <a:rPr lang="en-US" altLang="ko-KR" dirty="0" err="1">
                <a:solidFill>
                  <a:srgbClr val="C00000"/>
                </a:solidFill>
              </a:rPr>
              <a:t>hadoop:hadoop</a:t>
            </a:r>
            <a:r>
              <a:rPr lang="en-US" altLang="ko-KR" dirty="0">
                <a:solidFill>
                  <a:srgbClr val="C00000"/>
                </a:solidFill>
              </a:rPr>
              <a:t> /</a:t>
            </a:r>
            <a:r>
              <a:rPr lang="en-US" altLang="ko-KR" dirty="0" err="1">
                <a:solidFill>
                  <a:srgbClr val="C00000"/>
                </a:solidFill>
              </a:rPr>
              <a:t>usr</a:t>
            </a:r>
            <a:r>
              <a:rPr lang="en-US" altLang="ko-KR" dirty="0">
                <a:solidFill>
                  <a:srgbClr val="C00000"/>
                </a:solidFill>
              </a:rPr>
              <a:t>/local/hadoop-2.7.7/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</a:t>
            </a:r>
            <a:r>
              <a:rPr lang="en-US" altLang="ko-KR" dirty="0" err="1">
                <a:solidFill>
                  <a:srgbClr val="C00000"/>
                </a:solidFill>
              </a:rPr>
              <a:t>ls</a:t>
            </a:r>
            <a:r>
              <a:rPr lang="en-US" altLang="ko-KR" dirty="0">
                <a:solidFill>
                  <a:srgbClr val="C00000"/>
                </a:solidFill>
              </a:rPr>
              <a:t> –a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88731" y="3310759"/>
            <a:ext cx="11177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bashrc</a:t>
            </a:r>
            <a:r>
              <a:rPr lang="en-US" altLang="ko-KR" b="1" dirty="0"/>
              <a:t> </a:t>
            </a:r>
            <a:r>
              <a:rPr lang="ko-KR" altLang="en-US" b="1" dirty="0"/>
              <a:t>환경설정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bash_profile</a:t>
            </a:r>
            <a:r>
              <a:rPr lang="en-US" altLang="ko-KR" dirty="0"/>
              <a:t> </a:t>
            </a:r>
            <a:r>
              <a:rPr lang="ko-KR" altLang="en-US" dirty="0"/>
              <a:t>파일은 모드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 있어야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vi .</a:t>
            </a:r>
            <a:r>
              <a:rPr lang="en-US" altLang="ko-KR" dirty="0" err="1"/>
              <a:t>bash_profile</a:t>
            </a:r>
            <a:endParaRPr lang="en-US" altLang="ko-KR" dirty="0"/>
          </a:p>
          <a:p>
            <a:r>
              <a:rPr lang="en-US" altLang="ko-KR" dirty="0"/>
              <a:t>export PATH=$PATH:$HOME/bin</a:t>
            </a:r>
          </a:p>
          <a:p>
            <a:r>
              <a:rPr lang="en-US" altLang="ko-KR" dirty="0"/>
              <a:t>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export HADOOP_INSTALL=/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export PATH=$PATH:$JAVA_HOME/bin:$HADOOP_INSTALL/bin</a:t>
            </a:r>
          </a:p>
          <a:p>
            <a:endParaRPr lang="en-US" altLang="ko-KR" dirty="0" smtClean="0"/>
          </a:p>
          <a:p>
            <a:r>
              <a:rPr lang="ko-KR" altLang="en-US" dirty="0"/>
              <a:t>환경변수 반영</a:t>
            </a:r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source .</a:t>
            </a:r>
            <a:r>
              <a:rPr lang="en-US" altLang="ko-KR" dirty="0" err="1" smtClean="0"/>
              <a:t>bash_profile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3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430919" y="943635"/>
            <a:ext cx="80286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Font typeface="휴먼편지체" panose="02030504000101010101" pitchFamily="18" charset="-127"/>
              <a:buChar char="◈"/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z="1800" dirty="0"/>
              <a:t>3V</a:t>
            </a:r>
            <a:r>
              <a:rPr lang="ko-KR" altLang="en-US" sz="1800" dirty="0"/>
              <a:t>에서 </a:t>
            </a:r>
            <a:r>
              <a:rPr lang="en-US" altLang="ko-KR" sz="1800" dirty="0"/>
              <a:t>4V</a:t>
            </a:r>
            <a:r>
              <a:rPr lang="ko-KR" altLang="en-US" sz="1800" dirty="0"/>
              <a:t>로</a:t>
            </a:r>
            <a:endParaRPr lang="en-US" altLang="ko-KR" sz="1800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316898" y="305361"/>
            <a:ext cx="3504000" cy="432000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  <a:cs typeface="JBold" pitchFamily="18" charset="-127"/>
              </a:rPr>
              <a:t>1. </a:t>
            </a:r>
            <a:r>
              <a:rPr lang="ko-KR" altLang="en-US" b="1" dirty="0" err="1" smtClean="0">
                <a:latin typeface="+mn-ea"/>
                <a:ea typeface="+mn-ea"/>
                <a:cs typeface="JBold" pitchFamily="18" charset="-127"/>
              </a:rPr>
              <a:t>빅데이터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901702" y="1146539"/>
            <a:ext cx="10893350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565" y="1220634"/>
            <a:ext cx="10738338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 설정</a:t>
            </a:r>
          </a:p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시스테멩서</a:t>
            </a:r>
            <a:r>
              <a:rPr lang="ko-KR" altLang="en-US" dirty="0"/>
              <a:t> </a:t>
            </a:r>
            <a:r>
              <a:rPr lang="en-US" altLang="ko-KR" dirty="0" err="1"/>
              <a:t>ifconfig</a:t>
            </a:r>
            <a:r>
              <a:rPr lang="ko-KR" altLang="en-US" dirty="0"/>
              <a:t>로 </a:t>
            </a:r>
            <a:r>
              <a:rPr lang="en-US" altLang="ko-KR" dirty="0"/>
              <a:t>IP </a:t>
            </a:r>
            <a:r>
              <a:rPr lang="ko-KR" altLang="en-US" dirty="0"/>
              <a:t>확인한 후 자신의 </a:t>
            </a:r>
            <a:r>
              <a:rPr lang="en-US" altLang="ko-KR" dirty="0"/>
              <a:t>IP</a:t>
            </a:r>
            <a:r>
              <a:rPr lang="ko-KR" altLang="en-US" dirty="0"/>
              <a:t>로 변경하세요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파일은 모든 </a:t>
            </a:r>
            <a:r>
              <a:rPr lang="ko-KR" altLang="en-US" dirty="0" err="1"/>
              <a:t>노드에</a:t>
            </a:r>
            <a:r>
              <a:rPr lang="ko-KR" altLang="en-US" dirty="0"/>
              <a:t> 동일하게 설정되어야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 vi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r>
              <a:rPr lang="en-US" altLang="ko-KR" dirty="0"/>
              <a:t>192.168.224.135 master</a:t>
            </a:r>
          </a:p>
          <a:p>
            <a:r>
              <a:rPr lang="en-US" altLang="ko-KR" dirty="0"/>
              <a:t>192.168.224.135 backup</a:t>
            </a:r>
          </a:p>
          <a:p>
            <a:r>
              <a:rPr lang="en-US" altLang="ko-KR" dirty="0"/>
              <a:t>192.168.224.136 slave1</a:t>
            </a:r>
          </a:p>
          <a:p>
            <a:r>
              <a:rPr lang="en-US" altLang="ko-KR" dirty="0"/>
              <a:t>192.168.224.135 slave2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z</a:t>
            </a:r>
            <a:r>
              <a:rPr lang="ko-KR" altLang="en-US" dirty="0" smtClean="0"/>
              <a:t>실습 </a:t>
            </a:r>
            <a:r>
              <a:rPr lang="ko-KR" altLang="en-US" dirty="0"/>
              <a:t>환경에서 </a:t>
            </a:r>
            <a:r>
              <a:rPr lang="en-US" altLang="ko-KR" dirty="0"/>
              <a:t>slave1</a:t>
            </a:r>
            <a:r>
              <a:rPr lang="ko-KR" altLang="en-US" dirty="0"/>
              <a:t>과 </a:t>
            </a:r>
            <a:r>
              <a:rPr lang="en-US" altLang="ko-KR" dirty="0"/>
              <a:t>slave2</a:t>
            </a:r>
            <a:r>
              <a:rPr lang="ko-KR" altLang="en-US" dirty="0"/>
              <a:t>를 동일 호스트로 설정 시 나중에 </a:t>
            </a:r>
            <a:r>
              <a:rPr lang="ko-KR" altLang="en-US" dirty="0" smtClean="0"/>
              <a:t>실행되는 </a:t>
            </a:r>
            <a:r>
              <a:rPr lang="en-US" altLang="ko-KR" dirty="0" err="1" smtClean="0"/>
              <a:t>Datanode</a:t>
            </a:r>
            <a:r>
              <a:rPr lang="ko-KR" altLang="en-US" dirty="0"/>
              <a:t>가 실행되지 않는다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두 대의 호스트로 테스트 할 수 있다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1 : master, backup, slave1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호스트 </a:t>
            </a:r>
            <a:r>
              <a:rPr lang="en-US" altLang="ko-KR" dirty="0"/>
              <a:t>2 : slave2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16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#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$ cd ~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ssh-keygen</a:t>
            </a:r>
            <a:r>
              <a:rPr lang="en-US" altLang="ko-KR" dirty="0"/>
              <a:t>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[Enter]</a:t>
            </a:r>
          </a:p>
          <a:p>
            <a:r>
              <a:rPr lang="en-US" altLang="ko-KR" dirty="0"/>
              <a:t>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 already exists.</a:t>
            </a:r>
          </a:p>
          <a:p>
            <a:r>
              <a:rPr lang="en-US" altLang="ko-KR" dirty="0"/>
              <a:t>Overwrite (y/n)? y</a:t>
            </a:r>
          </a:p>
          <a:p>
            <a:r>
              <a:rPr lang="en-US" altLang="ko-KR" dirty="0"/>
              <a:t>Enter passphrase (empty for no passphrase): [Enter]</a:t>
            </a:r>
          </a:p>
          <a:p>
            <a:r>
              <a:rPr lang="en-US" altLang="ko-KR" dirty="0"/>
              <a:t>Enter same passphrase again: [Enter]</a:t>
            </a:r>
          </a:p>
          <a:p>
            <a:r>
              <a:rPr lang="en-US" altLang="ko-KR" dirty="0"/>
              <a:t>Your identification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/home/</a:t>
            </a:r>
            <a:r>
              <a:rPr lang="en-US" altLang="ko-KR" dirty="0" err="1"/>
              <a:t>hadoop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9b:9e:1d:77:94:1b:3f:9a:09:f4:43:64:6f:ea:fe:a1 </a:t>
            </a:r>
            <a:r>
              <a:rPr lang="en-US" altLang="ko-KR" dirty="0" err="1"/>
              <a:t>hadoop@localhost.localdomain</a:t>
            </a:r>
            <a:endParaRPr lang="en-US" altLang="ko-KR" dirty="0"/>
          </a:p>
          <a:p>
            <a:r>
              <a:rPr lang="en-US" altLang="ko-KR" dirty="0"/>
              <a:t>$ ls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개인키</a:t>
            </a:r>
            <a:endParaRPr lang="ko-KR" altLang="en-US" dirty="0"/>
          </a:p>
          <a:p>
            <a:r>
              <a:rPr lang="en-US" altLang="ko-KR" dirty="0"/>
              <a:t>id_rsa.pub </a:t>
            </a:r>
            <a:r>
              <a:rPr lang="en-US" altLang="ko-KR" dirty="0" smtClean="0"/>
              <a:t></a:t>
            </a:r>
            <a:r>
              <a:rPr lang="en-US" altLang="ko-KR" b="1" dirty="0" smtClean="0">
                <a:solidFill>
                  <a:srgbClr val="C00000"/>
                </a:solidFill>
              </a:rPr>
              <a:t>&lt;-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공개키</a:t>
            </a:r>
            <a:endParaRPr lang="ko-KR" altLang="en-US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/id_rsa.pub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644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20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8731" y="934493"/>
            <a:ext cx="1117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SSH </a:t>
            </a:r>
            <a:r>
              <a:rPr lang="ko-KR" altLang="en-US" b="1" dirty="0"/>
              <a:t>설정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공개 키 분배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scp</a:t>
            </a:r>
            <a:r>
              <a:rPr lang="en-US" altLang="ko-KR" dirty="0"/>
              <a:t> ~/.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authorized_keys</a:t>
            </a:r>
            <a:r>
              <a:rPr lang="en-US" altLang="ko-KR" dirty="0"/>
              <a:t> </a:t>
            </a:r>
            <a:r>
              <a:rPr lang="en-US" altLang="ko-KR" dirty="0" err="1"/>
              <a:t>hadoop</a:t>
            </a:r>
            <a:r>
              <a:rPr lang="en-US" altLang="ko-KR" dirty="0"/>
              <a:t>@</a:t>
            </a:r>
            <a:r>
              <a:rPr lang="ko-KR" altLang="en-US" dirty="0"/>
              <a:t>대상서버</a:t>
            </a:r>
            <a:r>
              <a:rPr lang="en-US" altLang="ko-KR" dirty="0"/>
              <a:t>IP:./.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master </a:t>
            </a:r>
            <a:r>
              <a:rPr lang="ko-KR" altLang="en-US" dirty="0"/>
              <a:t>서버에서 테스트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hadoop@master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en-US" altLang="ko-KR" dirty="0" err="1"/>
              <a:t>hadoop@backup</a:t>
            </a:r>
            <a:r>
              <a:rPr lang="en-US" altLang="ko-KR" dirty="0"/>
              <a:t>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hadoop@slave1 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ssh</a:t>
            </a:r>
            <a:r>
              <a:rPr lang="en-US" altLang="ko-KR" dirty="0"/>
              <a:t> hadoop@slave2 date</a:t>
            </a:r>
          </a:p>
          <a:p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다른 서버에서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mkdir</a:t>
            </a:r>
            <a:r>
              <a:rPr lang="en-US" altLang="ko-KR" dirty="0"/>
              <a:t> .</a:t>
            </a:r>
            <a:r>
              <a:rPr lang="en-US" altLang="ko-KR" dirty="0" err="1"/>
              <a:t>ssh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chmod</a:t>
            </a:r>
            <a:r>
              <a:rPr lang="en-US" altLang="ko-KR" dirty="0"/>
              <a:t> 755 ~/.</a:t>
            </a:r>
            <a:r>
              <a:rPr lang="en-US" altLang="ko-KR" dirty="0" err="1"/>
              <a:t>ssh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95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 err="1"/>
              <a:t>하둡</a:t>
            </a:r>
            <a:r>
              <a:rPr lang="ko-KR" altLang="en-US" b="1" dirty="0"/>
              <a:t> 환경 설정 파일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hadoop-env.sh</a:t>
            </a:r>
          </a:p>
          <a:p>
            <a:r>
              <a:rPr lang="ko-KR" altLang="en-US" dirty="0" err="1"/>
              <a:t>하둡을</a:t>
            </a:r>
            <a:r>
              <a:rPr lang="ko-KR" altLang="en-US" dirty="0"/>
              <a:t> 실행하는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파일에서 필요한 환경변수를 설정합니다</a:t>
            </a:r>
            <a:r>
              <a:rPr lang="en-US" altLang="ko-KR" dirty="0"/>
              <a:t>. </a:t>
            </a:r>
            <a:r>
              <a:rPr lang="ko-KR" altLang="en-US" dirty="0" err="1"/>
              <a:t>하둡</a:t>
            </a:r>
            <a:r>
              <a:rPr lang="ko-KR" altLang="en-US" dirty="0"/>
              <a:t> 홈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 아래에 </a:t>
            </a:r>
            <a:r>
              <a:rPr lang="ko-KR" altLang="en-US" dirty="0"/>
              <a:t>있는 </a:t>
            </a:r>
            <a:r>
              <a:rPr lang="en-US" altLang="ko-KR" dirty="0"/>
              <a:t>bin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</a:t>
            </a:r>
            <a:r>
              <a:rPr lang="ko-KR" altLang="en-US" dirty="0" err="1"/>
              <a:t>쉘</a:t>
            </a:r>
            <a:r>
              <a:rPr lang="ko-KR" altLang="en-US" dirty="0"/>
              <a:t> 스크립트 파일이 </a:t>
            </a:r>
            <a:r>
              <a:rPr lang="en-US" altLang="ko-KR" dirty="0"/>
              <a:t>hadoop-env.sh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smtClean="0"/>
              <a:t>파일에는 </a:t>
            </a:r>
            <a:r>
              <a:rPr lang="en-US" altLang="ko-KR" dirty="0"/>
              <a:t>JDK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클래스 패스</a:t>
            </a:r>
            <a:r>
              <a:rPr lang="en-US" altLang="ko-KR" dirty="0"/>
              <a:t>, </a:t>
            </a:r>
            <a:r>
              <a:rPr lang="ko-KR" altLang="en-US" dirty="0"/>
              <a:t>데몬 실행 옵션 등 다양한 환경 변수를 설정할 수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slaves</a:t>
            </a:r>
            <a:endParaRPr lang="en-US" altLang="ko-KR" b="1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노드를</a:t>
            </a:r>
            <a:r>
              <a:rPr lang="ko-KR" altLang="en-US" dirty="0"/>
              <a:t> 실행할 서버를 설정합니다</a:t>
            </a:r>
            <a:r>
              <a:rPr lang="en-US" altLang="ko-KR" dirty="0"/>
              <a:t>.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여러 개라면 라인단위로 </a:t>
            </a:r>
            <a:r>
              <a:rPr lang="ko-KR" altLang="en-US" dirty="0" smtClean="0"/>
              <a:t>서버이름을 </a:t>
            </a:r>
            <a:r>
              <a:rPr lang="ko-KR" altLang="en-US" dirty="0"/>
              <a:t>설정하면 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hadoop-core-1.0.3.jar </a:t>
            </a:r>
            <a:r>
              <a:rPr lang="ko-KR" altLang="en-US" dirty="0" smtClean="0"/>
              <a:t>파일에 </a:t>
            </a:r>
            <a:r>
              <a:rPr lang="ko-KR" altLang="en-US" dirty="0"/>
              <a:t>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core-site.xml</a:t>
            </a:r>
            <a:r>
              <a:rPr lang="ko-KR" altLang="en-US" dirty="0"/>
              <a:t>에 설정 </a:t>
            </a:r>
            <a:r>
              <a:rPr lang="ko-KR" altLang="en-US" dirty="0" smtClean="0"/>
              <a:t>값이 없을 </a:t>
            </a:r>
            <a:r>
              <a:rPr lang="ko-KR" altLang="en-US" dirty="0"/>
              <a:t>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hdfs-site.xml</a:t>
            </a:r>
            <a:endParaRPr lang="en-US" altLang="ko-KR" b="1" dirty="0"/>
          </a:p>
          <a:p>
            <a:r>
              <a:rPr lang="en-US" altLang="ko-KR" dirty="0"/>
              <a:t>HDFS</a:t>
            </a:r>
            <a:r>
              <a:rPr lang="ko-KR" altLang="en-US" dirty="0"/>
              <a:t>에서 사용할 환경 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hdfs-default.xml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hdfs-site.xml</a:t>
            </a:r>
            <a:r>
              <a:rPr lang="ko-KR" altLang="en-US" dirty="0"/>
              <a:t>에 설정 값이 없을 경우 </a:t>
            </a:r>
            <a:r>
              <a:rPr lang="en-US" altLang="ko-KR" dirty="0" smtClean="0"/>
              <a:t>hdfsdefault.xml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mapred-site.xml</a:t>
            </a:r>
            <a:endParaRPr lang="en-US" altLang="ko-KR" b="1" dirty="0"/>
          </a:p>
          <a:p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hadoop-core-1.0.3.jar </a:t>
            </a:r>
            <a:r>
              <a:rPr lang="ko-KR" altLang="en-US" dirty="0"/>
              <a:t>파일에 포함되어 </a:t>
            </a:r>
            <a:r>
              <a:rPr lang="ko-KR" altLang="en-US" dirty="0" smtClean="0"/>
              <a:t>있는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설정 값이 없을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yarn-site.xml</a:t>
            </a:r>
            <a:endParaRPr lang="en-US" altLang="ko-KR" b="1" dirty="0"/>
          </a:p>
          <a:p>
            <a:r>
              <a:rPr lang="ko-KR" altLang="en-US" dirty="0" err="1"/>
              <a:t>맵리듀스</a:t>
            </a:r>
            <a:r>
              <a:rPr lang="ko-KR" altLang="en-US" dirty="0"/>
              <a:t> 프레임워크에서 사용하는 </a:t>
            </a:r>
            <a:r>
              <a:rPr lang="ko-KR" altLang="en-US" dirty="0" err="1"/>
              <a:t>셔플</a:t>
            </a:r>
            <a:r>
              <a:rPr lang="ko-KR" altLang="en-US" dirty="0"/>
              <a:t> 서비스를 지정합니다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71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hadoop-env.sh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chown</a:t>
            </a:r>
            <a:r>
              <a:rPr lang="en-US" altLang="ko-KR" dirty="0"/>
              <a:t> -R </a:t>
            </a:r>
            <a:r>
              <a:rPr lang="en-US" altLang="ko-KR" dirty="0" err="1"/>
              <a:t>hadoop:hadoop</a:t>
            </a:r>
            <a:r>
              <a:rPr lang="en-US" altLang="ko-KR" dirty="0"/>
              <a:t>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권한 설정 </a:t>
            </a:r>
            <a:r>
              <a:rPr lang="en-US" altLang="ko-KR" dirty="0" err="1"/>
              <a:t>hadoop</a:t>
            </a:r>
            <a:r>
              <a:rPr lang="en-US" altLang="ko-KR" dirty="0"/>
              <a:t> </a:t>
            </a:r>
            <a:r>
              <a:rPr lang="ko-KR" altLang="en-US" dirty="0"/>
              <a:t>사용자에게 읽기 권한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root@master</a:t>
            </a:r>
            <a:r>
              <a:rPr lang="en-US" altLang="ko-KR" dirty="0"/>
              <a:t> local]#  </a:t>
            </a:r>
            <a:r>
              <a:rPr lang="en-US" altLang="ko-KR" dirty="0" err="1"/>
              <a:t>su</a:t>
            </a:r>
            <a:r>
              <a:rPr lang="en-US" altLang="ko-KR" dirty="0"/>
              <a:t> - </a:t>
            </a:r>
            <a:r>
              <a:rPr lang="en-US" altLang="ko-KR" dirty="0" err="1"/>
              <a:t>hadoop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  vi hadoop-env.sh</a:t>
            </a:r>
          </a:p>
          <a:p>
            <a:r>
              <a:rPr lang="en-US" altLang="ko-KR" dirty="0"/>
              <a:t> export JAVA_HOME=/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/local/jdk1.8.0_221</a:t>
            </a:r>
            <a:endParaRPr lang="en-US" altLang="ko-KR" dirty="0"/>
          </a:p>
          <a:p>
            <a:r>
              <a:rPr lang="en-US" altLang="ko-KR" dirty="0"/>
              <a:t> </a:t>
            </a:r>
            <a:r>
              <a:rPr lang="ko-KR" altLang="en-US" dirty="0"/>
              <a:t>자바 설치된 경로 확인 후 설정하세요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export HADOOP_HOME_WARN_SUPPRESS=1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6896" y="4476479"/>
            <a:ext cx="11507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데이터노드</a:t>
            </a:r>
            <a:r>
              <a:rPr lang="ko-KR" altLang="en-US" b="1" dirty="0"/>
              <a:t> 설정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cd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/local/hadoop-2.7.7/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hadoop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hadoop@master</a:t>
            </a:r>
            <a:r>
              <a:rPr lang="en-US" altLang="ko-KR" dirty="0"/>
              <a:t> ~]$</a:t>
            </a:r>
            <a:r>
              <a:rPr lang="en-US" altLang="ko-KR" dirty="0" smtClean="0"/>
              <a:t> </a:t>
            </a:r>
            <a:r>
              <a:rPr lang="en-US" altLang="ko-KR" dirty="0"/>
              <a:t>vi slaves</a:t>
            </a:r>
          </a:p>
          <a:p>
            <a:r>
              <a:rPr lang="en-US" altLang="ko-KR" dirty="0"/>
              <a:t>slave1</a:t>
            </a:r>
          </a:p>
          <a:p>
            <a:r>
              <a:rPr lang="en-US" altLang="ko-KR" dirty="0"/>
              <a:t>slave2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6" y="934493"/>
            <a:ext cx="1150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/>
              <a:t>core-site.xml</a:t>
            </a:r>
            <a:endParaRPr lang="en-US" altLang="ko-KR" b="1" dirty="0"/>
          </a:p>
          <a:p>
            <a:r>
              <a:rPr lang="en-US" altLang="ko-KR" dirty="0"/>
              <a:t>core-site.xml </a:t>
            </a:r>
            <a:r>
              <a:rPr lang="ko-KR" altLang="en-US" dirty="0"/>
              <a:t>파일은 </a:t>
            </a:r>
            <a:r>
              <a:rPr lang="en-US" altLang="ko-KR" dirty="0"/>
              <a:t>HDFS</a:t>
            </a:r>
            <a:r>
              <a:rPr lang="ko-KR" altLang="en-US" dirty="0"/>
              <a:t>와 </a:t>
            </a:r>
            <a:r>
              <a:rPr lang="ko-KR" altLang="en-US" dirty="0" err="1"/>
              <a:t>맵리듀스에서</a:t>
            </a:r>
            <a:r>
              <a:rPr lang="ko-KR" altLang="en-US" dirty="0"/>
              <a:t> 공통적으로 사용할 환경정보 설정합니다</a:t>
            </a:r>
            <a:r>
              <a:rPr lang="en-US" altLang="ko-KR" dirty="0"/>
              <a:t>. </a:t>
            </a:r>
            <a:r>
              <a:rPr lang="en-US" altLang="ko-KR" dirty="0" err="1"/>
              <a:t>hadoopcore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1.x.x.jar </a:t>
            </a:r>
            <a:r>
              <a:rPr lang="ko-KR" altLang="en-US" dirty="0"/>
              <a:t>파일에 포함되어 있는 </a:t>
            </a:r>
            <a:r>
              <a:rPr lang="en-US" altLang="ko-KR" dirty="0"/>
              <a:t>core-default.xml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</a:t>
            </a:r>
            <a:r>
              <a:rPr lang="en-US" altLang="ko-KR" dirty="0" err="1"/>
              <a:t>coresite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에 설정 값이 없을 경우 </a:t>
            </a:r>
            <a:r>
              <a:rPr lang="en-US" altLang="ko-KR" dirty="0"/>
              <a:t>core-default.xml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488731" y="2285999"/>
            <a:ext cx="10373710" cy="4162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core-site.xml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&lt;name&gt;fs.default.name&lt;/name&gt;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&lt;value&gt;hdfs://master:9000&lt;/value&gt;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hadoop.tmp.dir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&lt;value&gt;/</a:t>
            </a:r>
            <a:r>
              <a:rPr lang="en-US" altLang="ko-KR" dirty="0" err="1" smtClean="0">
                <a:solidFill>
                  <a:schemeClr val="tx1"/>
                </a:solidFill>
              </a:rPr>
              <a:t>usr</a:t>
            </a:r>
            <a:r>
              <a:rPr lang="en-US" altLang="ko-KR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dirty="0" err="1" smtClean="0">
                <a:solidFill>
                  <a:schemeClr val="tx1"/>
                </a:solidFill>
              </a:rPr>
              <a:t>tmp</a:t>
            </a:r>
            <a:r>
              <a:rPr lang="en-US" altLang="ko-KR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54532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hdfs-site.xml </a:t>
            </a:r>
            <a:r>
              <a:rPr lang="ko-KR" altLang="en-US" b="1" dirty="0"/>
              <a:t>설정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dfs.replication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데이터 </a:t>
            </a:r>
            <a:r>
              <a:rPr lang="ko-KR" altLang="en-US" dirty="0"/>
              <a:t>복제 수를 결정함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실습환경에서 </a:t>
            </a:r>
            <a:r>
              <a:rPr lang="ko-KR" altLang="en-US" dirty="0"/>
              <a:t>데이터 </a:t>
            </a:r>
            <a:r>
              <a:rPr lang="ko-KR" altLang="en-US" dirty="0" err="1"/>
              <a:t>노드가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복제 </a:t>
            </a:r>
            <a:r>
              <a:rPr lang="ko-KR" altLang="en-US" dirty="0"/>
              <a:t>수는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dfs.permissions.enabled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true</a:t>
            </a:r>
            <a:r>
              <a:rPr lang="ko-KR" altLang="en-US" dirty="0" smtClean="0"/>
              <a:t>로 하면 </a:t>
            </a:r>
            <a:r>
              <a:rPr lang="en-US" altLang="ko-KR" dirty="0" smtClean="0"/>
              <a:t>HDFS</a:t>
            </a:r>
            <a:r>
              <a:rPr lang="ko-KR" altLang="en-US" dirty="0" smtClean="0"/>
              <a:t>에서 권한을 체크하도록 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r>
              <a:rPr lang="ko-KR" altLang="en-US" dirty="0" smtClean="0"/>
              <a:t>로 하면 권한 체크를 해제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true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false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dfs.secondary.http.address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보조 </a:t>
            </a:r>
            <a:r>
              <a:rPr lang="ko-KR" altLang="en-US" dirty="0" err="1"/>
              <a:t>네임노드의</a:t>
            </a:r>
            <a:r>
              <a:rPr lang="ko-KR" altLang="en-US" dirty="0"/>
              <a:t> 주소와 포트 번호 지정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디폴트는 </a:t>
            </a:r>
            <a:r>
              <a:rPr lang="en-US" altLang="ko-KR" dirty="0"/>
              <a:t>0.0.0.0:50090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backup:50090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770179" y="1056288"/>
            <a:ext cx="6022428" cy="53918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hdfs-site.xml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 version="1.0"?&gt;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&lt;?xml-stylesheet type="text/</a:t>
            </a:r>
            <a:r>
              <a:rPr lang="en-US" altLang="ko-KR" dirty="0" err="1">
                <a:solidFill>
                  <a:schemeClr val="tx1"/>
                </a:solidFill>
              </a:rPr>
              <a:t>xsl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="configuration.xsl"?&gt;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&lt;!-- Put site-specific property overrides in this file. 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dfs.replication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&lt;value&gt;1&lt;/value&gt;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dfs.permissions.enabled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&lt;value&gt;false&lt;/value&gt;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</a:t>
            </a:r>
            <a:r>
              <a:rPr lang="en-US" altLang="ko-KR" dirty="0" err="1">
                <a:solidFill>
                  <a:schemeClr val="tx1"/>
                </a:solidFill>
              </a:rPr>
              <a:t>dfs.secondary.http.address</a:t>
            </a:r>
            <a:r>
              <a:rPr lang="en-US" altLang="ko-KR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&lt;value&gt;backup:50090&lt;/value&gt;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mapred-site.xml</a:t>
            </a:r>
            <a:r>
              <a:rPr lang="en-US" altLang="ko-KR" b="1" dirty="0" smtClean="0"/>
              <a:t> </a:t>
            </a:r>
            <a:r>
              <a:rPr lang="ko-KR" altLang="en-US" b="1" dirty="0"/>
              <a:t>설정</a:t>
            </a:r>
          </a:p>
          <a:p>
            <a:r>
              <a:rPr lang="en-US" altLang="ko-KR" dirty="0"/>
              <a:t>mapred-site.xml </a:t>
            </a:r>
            <a:r>
              <a:rPr lang="ko-KR" altLang="en-US" dirty="0"/>
              <a:t>파일은 </a:t>
            </a:r>
            <a:r>
              <a:rPr lang="ko-KR" altLang="en-US" dirty="0" err="1"/>
              <a:t>맵리듀스에서</a:t>
            </a:r>
            <a:r>
              <a:rPr lang="ko-KR" altLang="en-US" dirty="0"/>
              <a:t> 사용할 환경정보를 설정합니다</a:t>
            </a:r>
            <a:r>
              <a:rPr lang="en-US" altLang="ko-KR" dirty="0"/>
              <a:t>. hadoop-core-x.x.x.jar</a:t>
            </a:r>
          </a:p>
          <a:p>
            <a:r>
              <a:rPr lang="ko-KR" altLang="en-US" dirty="0"/>
              <a:t>파일에 포함되어 있는 </a:t>
            </a:r>
            <a:r>
              <a:rPr lang="en-US" altLang="ko-KR" dirty="0"/>
              <a:t>mapred-default.xml</a:t>
            </a:r>
            <a:r>
              <a:rPr lang="ko-KR" altLang="en-US" dirty="0"/>
              <a:t>을 </a:t>
            </a:r>
            <a:r>
              <a:rPr lang="ko-KR" altLang="en-US" dirty="0" err="1"/>
              <a:t>오버라이드</a:t>
            </a:r>
            <a:r>
              <a:rPr lang="ko-KR" altLang="en-US" dirty="0"/>
              <a:t> 한 파일입니다</a:t>
            </a:r>
            <a:r>
              <a:rPr lang="en-US" altLang="ko-KR" dirty="0"/>
              <a:t>. mapred-site.xml</a:t>
            </a:r>
            <a:r>
              <a:rPr lang="ko-KR" altLang="en-US" dirty="0"/>
              <a:t>에 설</a:t>
            </a:r>
          </a:p>
          <a:p>
            <a:r>
              <a:rPr lang="ko-KR" altLang="en-US" dirty="0"/>
              <a:t>정 값이 없을 경우 </a:t>
            </a:r>
            <a:r>
              <a:rPr lang="en-US" altLang="ko-KR" dirty="0"/>
              <a:t>mapred-default.xml</a:t>
            </a:r>
            <a:r>
              <a:rPr lang="ko-KR" altLang="en-US" dirty="0"/>
              <a:t>에 있는 기본 값을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2695903"/>
            <a:ext cx="8308428" cy="23490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</a:t>
            </a:r>
            <a:r>
              <a:rPr lang="en-US" altLang="ko-KR" dirty="0" err="1">
                <a:solidFill>
                  <a:schemeClr val="tx1"/>
                </a:solidFill>
              </a:rPr>
              <a:t>cp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mapred-site.xml.template</a:t>
            </a:r>
            <a:r>
              <a:rPr lang="en-US" altLang="ko-KR" dirty="0">
                <a:solidFill>
                  <a:schemeClr val="tx1"/>
                </a:solidFill>
              </a:rPr>
              <a:t>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en-US" altLang="ko-KR" dirty="0" err="1">
                <a:solidFill>
                  <a:schemeClr val="tx1"/>
                </a:solidFill>
              </a:rPr>
              <a:t>hadoop@master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hadoop</a:t>
            </a:r>
            <a:r>
              <a:rPr lang="en-US" altLang="ko-KR" dirty="0">
                <a:solidFill>
                  <a:schemeClr val="tx1"/>
                </a:solidFill>
              </a:rPr>
              <a:t>]$ vi mapred-site.xml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&lt;name&gt;mapreduce.framework.name&lt;/name&gt;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&lt;value&gt;yarn&lt;/value&gt;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&lt;/configuration&gt;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/>
              <a:t>yarn-site.xml </a:t>
            </a:r>
            <a:r>
              <a:rPr lang="ko-KR" altLang="en-US" b="1" dirty="0"/>
              <a:t>파일 </a:t>
            </a:r>
            <a:r>
              <a:rPr lang="ko-KR" altLang="en-US" b="1" dirty="0" smtClean="0"/>
              <a:t>수정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2806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vi yarn-site.xml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&lt;configuration&gt;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</a:t>
            </a:r>
            <a:r>
              <a:rPr lang="en-US" altLang="ko-KR" sz="1600" dirty="0">
                <a:solidFill>
                  <a:schemeClr val="tx1"/>
                </a:solidFill>
              </a:rPr>
              <a:t>-services&lt;/name&gt;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mapreduce_shuffle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&lt;name&gt;</a:t>
            </a:r>
            <a:r>
              <a:rPr lang="en-US" altLang="ko-KR" sz="1600" dirty="0" err="1">
                <a:solidFill>
                  <a:schemeClr val="tx1"/>
                </a:solidFill>
              </a:rPr>
              <a:t>yarn.nodemanager.aux-services.mapreduce_shuffle.class</a:t>
            </a:r>
            <a:r>
              <a:rPr lang="en-US" altLang="ko-KR" sz="1600" dirty="0">
                <a:solidFill>
                  <a:schemeClr val="tx1"/>
                </a:solidFill>
              </a:rPr>
              <a:t>&lt;/name&gt;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&lt;value&gt;</a:t>
            </a:r>
            <a:r>
              <a:rPr lang="en-US" altLang="ko-KR" sz="1600" dirty="0" err="1">
                <a:solidFill>
                  <a:schemeClr val="tx1"/>
                </a:solidFill>
              </a:rPr>
              <a:t>org.apache.hadoop.mapred.ShuffleHandler</a:t>
            </a:r>
            <a:r>
              <a:rPr lang="en-US" altLang="ko-KR" sz="1600" dirty="0">
                <a:solidFill>
                  <a:schemeClr val="tx1"/>
                </a:solidFill>
              </a:rPr>
              <a:t>&lt;/value&gt;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&lt;/property&gt;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&lt;/configuration&gt;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58509" y="4099034"/>
            <a:ext cx="7930055" cy="23963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/local/hadoop-2.7.7tmp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/name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r>
              <a:rPr lang="en-US" altLang="ko-KR" sz="1600" dirty="0" smtClean="0">
                <a:solidFill>
                  <a:schemeClr val="tx1"/>
                </a:solidFill>
              </a:rPr>
              <a:t>/data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/system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-p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mapred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</a:rPr>
              <a:t>hadoop@master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r>
              <a:rPr lang="en-US" altLang="ko-KR" sz="1600" dirty="0">
                <a:solidFill>
                  <a:schemeClr val="tx1"/>
                </a:solidFill>
              </a:rPr>
              <a:t>]$ </a:t>
            </a:r>
            <a:r>
              <a:rPr lang="en-US" altLang="ko-KR" sz="1600" dirty="0" err="1">
                <a:solidFill>
                  <a:schemeClr val="tx1"/>
                </a:solidFill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</a:rPr>
              <a:t> 755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tmp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dfs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9347200" y="6576237"/>
            <a:ext cx="28448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6895" y="1082774"/>
            <a:ext cx="10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다른 </a:t>
            </a:r>
            <a:r>
              <a:rPr lang="ko-KR" altLang="en-US" b="1" dirty="0" err="1"/>
              <a:t>노드</a:t>
            </a:r>
            <a:r>
              <a:rPr lang="ko-KR" altLang="en-US" b="1" dirty="0"/>
              <a:t> 설정파일 동기화</a:t>
            </a:r>
            <a:endParaRPr lang="en-US" altLang="ko-KR" b="1" dirty="0" smtClean="0"/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316896" y="305361"/>
            <a:ext cx="7226905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b="1" smtClean="0"/>
              <a:t>Hadoop </a:t>
            </a:r>
            <a:r>
              <a:rPr lang="ko-KR" altLang="en-US" b="1" smtClean="0"/>
              <a:t>클러스터 구성 환경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>
            <a:off x="599089" y="1576552"/>
            <a:ext cx="8308428" cy="3121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다른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mkdir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chown</a:t>
            </a:r>
            <a:r>
              <a:rPr lang="en-US" altLang="ko-KR" sz="1600" dirty="0">
                <a:solidFill>
                  <a:schemeClr val="tx1"/>
                </a:solidFill>
              </a:rPr>
              <a:t> -R </a:t>
            </a:r>
            <a:r>
              <a:rPr lang="en-US" altLang="ko-KR" sz="1600" dirty="0" err="1">
                <a:solidFill>
                  <a:schemeClr val="tx1"/>
                </a:solidFill>
              </a:rPr>
              <a:t>hadoop:hadoop</a:t>
            </a:r>
            <a:r>
              <a:rPr lang="en-US" altLang="ko-KR" sz="1600" dirty="0">
                <a:solidFill>
                  <a:schemeClr val="tx1"/>
                </a:solidFill>
              </a:rPr>
              <a:t>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마스터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노드에서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cd /</a:t>
            </a:r>
            <a:r>
              <a:rPr lang="en-US" altLang="ko-KR" sz="1600" dirty="0" err="1">
                <a:solidFill>
                  <a:schemeClr val="tx1"/>
                </a:solidFill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</a:rPr>
              <a:t>/local/hadoop-2.2.0/</a:t>
            </a:r>
            <a:r>
              <a:rPr lang="en-US" altLang="ko-KR" sz="1600" dirty="0" err="1">
                <a:solidFill>
                  <a:schemeClr val="tx1"/>
                </a:solidFill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</a:t>
            </a:r>
            <a:r>
              <a:rPr lang="en-US" altLang="ko-KR" sz="1600" dirty="0" err="1">
                <a:solidFill>
                  <a:schemeClr val="tx1"/>
                </a:solidFill>
              </a:rPr>
              <a:t>hadoop@backup</a:t>
            </a:r>
            <a:r>
              <a:rPr lang="en-US" altLang="ko-KR" sz="1600" dirty="0">
                <a:solidFill>
                  <a:schemeClr val="tx1"/>
                </a:solidFill>
              </a:rPr>
              <a:t>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hadoop@slave1:/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# </a:t>
            </a:r>
            <a:r>
              <a:rPr lang="en-US" altLang="ko-KR" sz="1600" dirty="0" err="1">
                <a:solidFill>
                  <a:schemeClr val="tx1"/>
                </a:solidFill>
              </a:rPr>
              <a:t>rsync</a:t>
            </a:r>
            <a:r>
              <a:rPr lang="en-US" altLang="ko-KR" sz="1600" dirty="0">
                <a:solidFill>
                  <a:schemeClr val="tx1"/>
                </a:solidFill>
              </a:rPr>
              <a:t> -</a:t>
            </a:r>
            <a:r>
              <a:rPr lang="en-US" altLang="ko-KR" sz="1600" dirty="0" err="1">
                <a:solidFill>
                  <a:schemeClr val="tx1"/>
                </a:solidFill>
              </a:rPr>
              <a:t>av</a:t>
            </a:r>
            <a:r>
              <a:rPr lang="en-US" altLang="ko-KR" sz="1600" dirty="0">
                <a:solidFill>
                  <a:schemeClr val="tx1"/>
                </a:solidFill>
              </a:rPr>
              <a:t> . hadoop@slave2:/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usr</a:t>
            </a:r>
            <a:r>
              <a:rPr lang="en-US" altLang="ko-KR" sz="1600" dirty="0" smtClean="0">
                <a:solidFill>
                  <a:schemeClr val="tx1"/>
                </a:solidFill>
              </a:rPr>
              <a:t>/local/hadoop-2.7.7/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hadoop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13271</TotalTime>
  <Words>22055</Words>
  <Application>Microsoft Office PowerPoint</Application>
  <PresentationFormat>와이드스크린</PresentationFormat>
  <Paragraphs>3803</Paragraphs>
  <Slides>238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54" baseType="lpstr">
      <vt:lpstr>@산돌퍼즐Bk</vt:lpstr>
      <vt:lpstr>Arials</vt:lpstr>
      <vt:lpstr>HP Simplified</vt:lpstr>
      <vt:lpstr>HY태고딕</vt:lpstr>
      <vt:lpstr>JBold</vt:lpstr>
      <vt:lpstr>Optima</vt:lpstr>
      <vt:lpstr>가는각진제목체</vt:lpstr>
      <vt:lpstr>굴림</vt:lpstr>
      <vt:lpstr>굴림체</vt:lpstr>
      <vt:lpstr>나눔고딕 ExtraBold</vt:lpstr>
      <vt:lpstr>맑은 고딕</vt:lpstr>
      <vt:lpstr>휴먼편지체</vt:lpstr>
      <vt:lpstr>Arial</vt:lpstr>
      <vt:lpstr>Times New Roman</vt:lpstr>
      <vt:lpstr>Wingdings</vt:lpstr>
      <vt:lpstr>Office 테마</vt:lpstr>
      <vt:lpstr>PowerPoint 프레젠테이션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1. 빅데이터</vt:lpstr>
      <vt:lpstr>2. 빅데이터의 가치</vt:lpstr>
      <vt:lpstr>2. 빅데이터의 가치</vt:lpstr>
      <vt:lpstr>3. 빅데이터 스토어 종류</vt:lpstr>
      <vt:lpstr>3. 빅데이터 스토어 종류</vt:lpstr>
      <vt:lpstr>4. 빅 데이터 접근</vt:lpstr>
      <vt:lpstr>PowerPoint 프레젠테이션</vt:lpstr>
      <vt:lpstr>1. 빅데이터  기술</vt:lpstr>
      <vt:lpstr>1. 빅데이터 기술</vt:lpstr>
      <vt:lpstr>1. 빅데이터  기술</vt:lpstr>
      <vt:lpstr>1. 빅데이터  기술</vt:lpstr>
      <vt:lpstr> Hadoop  </vt:lpstr>
      <vt:lpstr> Hadoop  </vt:lpstr>
      <vt:lpstr> Hadoop  </vt:lpstr>
      <vt:lpstr>1. 빅데이터 저장 기술</vt:lpstr>
      <vt:lpstr>1. 빅데이터 저장 기술</vt:lpstr>
      <vt:lpstr>Hadoop의 패러다임의 전환</vt:lpstr>
      <vt:lpstr>왜 대용량에 Apache Hadoop이 적합한가?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2. 빅데이터 기술의 이해</vt:lpstr>
      <vt:lpstr>데이터 처리에 있어서 Hadoop, RDMBS의 위치</vt:lpstr>
      <vt:lpstr>데이터베이스와 Hadoop 비교</vt:lpstr>
      <vt:lpstr>Hadoop 2.0</vt:lpstr>
      <vt:lpstr>Hadoop 2.0</vt:lpstr>
      <vt:lpstr>Hadoop 2.0</vt:lpstr>
      <vt:lpstr>하둡 배포판</vt:lpstr>
      <vt:lpstr>PowerPoint 프레젠테이션</vt:lpstr>
      <vt:lpstr>하둡 애플리케이션 이용 사례</vt:lpstr>
      <vt:lpstr>4. 빅데이터 비즈니스 </vt:lpstr>
      <vt:lpstr>4. 빅데이터 비즈니스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4. 빅데이터 비즈니스 </vt:lpstr>
      <vt:lpstr>PowerPoint 프레젠테이션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HDFS(하둡분산파일시스템)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 </vt:lpstr>
      <vt:lpstr> Hadoop 클러스터 구성 환경</vt:lpstr>
      <vt:lpstr> Hadoop  </vt:lpstr>
      <vt:lpstr>3. 빅데이터 스토어 종류</vt:lpstr>
      <vt:lpstr> Hadoop  </vt:lpstr>
      <vt:lpstr>PowerPoint 프레젠테이션</vt:lpstr>
      <vt:lpstr>PowerPoint 프레젠테이션</vt:lpstr>
      <vt:lpstr>PowerPoint 프레젠테이션</vt:lpstr>
      <vt:lpstr>PowerPoint 프레젠테이션</vt:lpstr>
      <vt:lpstr> Hadoop 클러스터 구성 환경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Hadoop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HDFS API</vt:lpstr>
      <vt:lpstr>HDFS API</vt:lpstr>
      <vt:lpstr>HDFS API</vt:lpstr>
      <vt:lpstr>HDFS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</vt:lpstr>
      <vt:lpstr>PowerPoint 프레젠테이션</vt:lpstr>
      <vt:lpstr>MapReduce</vt:lpstr>
      <vt:lpstr>Hadoop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Hadoop</vt:lpstr>
      <vt:lpstr>MapReduce</vt:lpstr>
      <vt:lpstr>MapReduce</vt:lpstr>
      <vt:lpstr>MapReduce</vt:lpstr>
      <vt:lpstr>MapReduce</vt:lpstr>
      <vt:lpstr>PowerPoint 프레젠테이션</vt:lpstr>
      <vt:lpstr>PowerPoint 프레젠테이션</vt:lpstr>
      <vt:lpstr>MapReduce</vt:lpstr>
      <vt:lpstr>MapReduce</vt:lpstr>
      <vt:lpstr>MapReduce</vt:lpstr>
      <vt:lpstr>MapReduce</vt:lpstr>
      <vt:lpstr>MapReduce</vt:lpstr>
      <vt:lpstr>Hadoop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MapReduce 항공 운항 데이터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KOSTA1</dc:creator>
  <cp:lastModifiedBy>student</cp:lastModifiedBy>
  <cp:revision>503</cp:revision>
  <cp:lastPrinted>2017-11-30T07:36:52Z</cp:lastPrinted>
  <dcterms:created xsi:type="dcterms:W3CDTF">2017-01-06T09:07:17Z</dcterms:created>
  <dcterms:modified xsi:type="dcterms:W3CDTF">2020-01-30T01:22:12Z</dcterms:modified>
</cp:coreProperties>
</file>